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Lato" panose="020F050202020403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sley Frew"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81" autoAdjust="0"/>
  </p:normalViewPr>
  <p:slideViewPr>
    <p:cSldViewPr snapToGrid="0">
      <p:cViewPr>
        <p:scale>
          <a:sx n="72" d="100"/>
          <a:sy n="72" d="100"/>
        </p:scale>
        <p:origin x="1120" y="5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Introduce yourself</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WS-DL</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I’ll be presenting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work was completed with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be082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be082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changes tool by WM suffers from same problem that all diff tools suffer from: when there is too much change, hard to determine anything meaningful.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page on nih.gov had the term pollution deleted multiple times, but this important change just blends in with all the rest of the many changes to the page between these two datetimes.</a:t>
            </a:r>
            <a:endParaRPr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be082cf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be082cf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We’ve created a change text search interface to support users who want to find and view changes to webpages over time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 – search del term/ phrase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 – diff in the search result shows the change immediately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 datetimes in the search result show when the change occurred</a:t>
            </a:r>
            <a:endParaRPr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ea46f04a2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ea46f04a2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complementary tool to the WM changes tool.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animates the changes to webpages that match the search query one at a time.</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purpose - show the user the changes to the page in context.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change is shown one at a time, could be easier to understand than a large diff.</a:t>
            </a:r>
            <a:endParaRPr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3c9d5acdc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3c9d5acdc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does this search engine work?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Three levels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level focuses on collecting mementos to index.</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indexing the mementos for search and replay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level – change text search UI including animation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I’ll now go over how each of these levels works.</a:t>
            </a:r>
            <a:endParaRPr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3c9d5acdc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3c9d5acdc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level’s purpose is to acquire mementos to index. </a:t>
            </a:r>
          </a:p>
          <a:p>
            <a:pPr marL="285750" lvl="0" indent="-285750" algn="l" rtl="0">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Hypercane</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FANTASTIC SESSION CHAIR Dr. SJ, graduated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a:t>
            </a:r>
            <a:r>
              <a:rPr lang="en-US" sz="1800" dirty="0">
                <a:effectLst/>
                <a:latin typeface="Calibri" panose="020F0502020204030204" pitchFamily="34" charset="0"/>
                <a:ea typeface="Calibri" panose="020F0502020204030204" pitchFamily="34" charset="0"/>
                <a:cs typeface="Times New Roman" panose="02020603050405020304" pitchFamily="18" charset="0"/>
              </a:rPr>
              <a:t> WSDL</a:t>
            </a:r>
          </a:p>
          <a:p>
            <a:pPr marL="285750" lvl="0" indent="-285750" algn="l" rtl="0">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Hypercane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can convert URI-M into a WARC file.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File has things to replay the page, HTML, images, etc.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already have WARCs, completed level 1.</a:t>
            </a:r>
            <a:endParaRPr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3c9d5acdc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3c9d5acdc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Level 2 indexes all of the content. First – index for search.</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used Apache Lucene; Existing tool - UKWA WARC indexer – tokens (search) and metadata (datetime)</a:t>
            </a:r>
          </a:p>
          <a:p>
            <a:pPr marL="171450" lvl="0" indent="-171450" algn="l" rtl="0">
              <a:spcBef>
                <a:spcPts val="0"/>
              </a:spcBef>
              <a:spcAft>
                <a:spcPts val="0"/>
              </a:spcAft>
            </a:pPr>
            <a:r>
              <a:rPr lang="en-US" sz="1800" dirty="0">
                <a:effectLst/>
                <a:latin typeface="Calibri" panose="020F0502020204030204" pitchFamily="34" charset="0"/>
                <a:cs typeface="Times New Roman" panose="02020603050405020304" pitchFamily="18" charset="0"/>
              </a:rPr>
              <a:t>No add/del terms</a:t>
            </a:r>
          </a:p>
          <a:p>
            <a:pPr marL="171450" lvl="0" indent="-171450" algn="l" rtl="0">
              <a:spcBef>
                <a:spcPts val="0"/>
              </a:spcBef>
              <a:spcAft>
                <a:spcPts val="0"/>
              </a:spcAft>
            </a:pPr>
            <a:r>
              <a:rPr lang="en-US" sz="1800" dirty="0">
                <a:effectLst/>
                <a:latin typeface="Calibri" panose="020F0502020204030204" pitchFamily="34" charset="0"/>
                <a:cs typeface="Times New Roman" panose="02020603050405020304" pitchFamily="18" charset="0"/>
              </a:rPr>
              <a:t>Validity ranges (</a:t>
            </a:r>
            <a:r>
              <a:rPr lang="en-US" sz="1800" dirty="0" err="1">
                <a:effectLst/>
                <a:latin typeface="Calibri" panose="020F0502020204030204" pitchFamily="34" charset="0"/>
                <a:cs typeface="Times New Roman" panose="02020603050405020304" pitchFamily="18" charset="0"/>
              </a:rPr>
              <a:t>Berberich</a:t>
            </a:r>
            <a:r>
              <a:rPr lang="en-US" sz="1800" dirty="0">
                <a:effectLst/>
                <a:latin typeface="Calibri" panose="020F0502020204030204" pitchFamily="34" charset="0"/>
                <a:cs typeface="Times New Roman" panose="02020603050405020304" pitchFamily="18" charset="0"/>
              </a:rPr>
              <a:t>) – Lucene no then yes now</a:t>
            </a:r>
          </a:p>
          <a:p>
            <a:pPr marL="171450" lvl="0" indent="-171450" algn="l" rtl="0">
              <a:spcBef>
                <a:spcPts val="0"/>
              </a:spcBef>
              <a:spcAft>
                <a:spcPts val="0"/>
              </a:spcAft>
            </a:pPr>
            <a:r>
              <a:rPr lang="en-US" sz="1800" dirty="0">
                <a:effectLst/>
                <a:latin typeface="Calibri" panose="020F0502020204030204" pitchFamily="34" charset="0"/>
                <a:cs typeface="Times New Roman" panose="02020603050405020304" pitchFamily="18" charset="0"/>
              </a:rPr>
              <a:t>(New) calc sets add/del terms</a:t>
            </a:r>
          </a:p>
          <a:p>
            <a:pPr marL="171450" lvl="0" indent="-171450" algn="l" rtl="0">
              <a:spcBef>
                <a:spcPts val="0"/>
              </a:spcBef>
              <a:spcAft>
                <a:spcPts val="0"/>
              </a:spcAft>
            </a:pPr>
            <a:r>
              <a:rPr lang="en-US" sz="1800" dirty="0">
                <a:effectLst/>
                <a:latin typeface="Calibri" panose="020F0502020204030204" pitchFamily="34" charset="0"/>
                <a:cs typeface="Times New Roman" panose="02020603050405020304" pitchFamily="18" charset="0"/>
              </a:rPr>
              <a:t>Post back w JSON</a:t>
            </a:r>
            <a:endParaRPr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3c9d5acdc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3c9d5acdc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chemeClr val="dk1"/>
              </a:buClr>
              <a:buSzPts val="1100"/>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 2 also indexes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warcs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replay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PyWB</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Bannerless – multiple archives</a:t>
            </a:r>
          </a:p>
          <a:p>
            <a:pPr marL="285750" lvl="0" indent="-285750" algn="l" rtl="0">
              <a:lnSpc>
                <a:spcPct val="115000"/>
              </a:lnSpc>
              <a:spcBef>
                <a:spcPts val="0"/>
              </a:spcBef>
              <a:spcAft>
                <a:spcPts val="0"/>
              </a:spcAft>
              <a:buClr>
                <a:schemeClr val="dk1"/>
              </a:buClr>
              <a:buSzPts val="1100"/>
            </a:pPr>
            <a:r>
              <a:rPr lang="en-US" sz="1800" dirty="0">
                <a:solidFill>
                  <a:schemeClr val="dk1"/>
                </a:solidFill>
                <a:effectLst/>
                <a:latin typeface="Calibri" panose="020F0502020204030204" pitchFamily="34" charset="0"/>
                <a:cs typeface="Times New Roman" panose="02020603050405020304" pitchFamily="18" charset="0"/>
              </a:rPr>
              <a:t>Dr Jackson (UKWA W </a:t>
            </a:r>
            <a:r>
              <a:rPr lang="en-US" sz="1800" dirty="0" err="1">
                <a:solidFill>
                  <a:schemeClr val="dk1"/>
                </a:solidFill>
                <a:effectLst/>
                <a:latin typeface="Calibri" panose="020F0502020204030204" pitchFamily="34" charset="0"/>
                <a:cs typeface="Times New Roman" panose="02020603050405020304" pitchFamily="18" charset="0"/>
              </a:rPr>
              <a:t>indxr</a:t>
            </a:r>
            <a:r>
              <a:rPr lang="en-US" sz="1800" dirty="0">
                <a:solidFill>
                  <a:schemeClr val="dk1"/>
                </a:solidFill>
                <a:effectLst/>
                <a:latin typeface="Calibri" panose="020F0502020204030204" pitchFamily="34" charset="0"/>
                <a:cs typeface="Times New Roman" panose="02020603050405020304" pitchFamily="18" charset="0"/>
              </a:rPr>
              <a:t>) working on it. For now each </a:t>
            </a:r>
            <a:r>
              <a:rPr lang="en-US" sz="1800" dirty="0" err="1">
                <a:solidFill>
                  <a:schemeClr val="dk1"/>
                </a:solidFill>
                <a:effectLst/>
                <a:latin typeface="Calibri" panose="020F0502020204030204" pitchFamily="34" charset="0"/>
                <a:cs typeface="Times New Roman" panose="02020603050405020304" pitchFamily="18" charset="0"/>
              </a:rPr>
              <a:t>warc</a:t>
            </a:r>
            <a:r>
              <a:rPr lang="en-US" sz="1800" dirty="0">
                <a:solidFill>
                  <a:schemeClr val="dk1"/>
                </a:solidFill>
                <a:effectLst/>
                <a:latin typeface="Calibri" panose="020F0502020204030204" pitchFamily="34" charset="0"/>
                <a:cs typeface="Times New Roman" panose="02020603050405020304" pitchFamily="18" charset="0"/>
              </a:rPr>
              <a:t> read twice</a:t>
            </a:r>
            <a:endParaRPr lang="en" dirty="0">
              <a:solidFill>
                <a:schemeClr val="dk1"/>
              </a:solidFill>
            </a:endParaRPr>
          </a:p>
          <a:p>
            <a:pPr marL="171450" lvl="0" indent="-171450" algn="l" rtl="0">
              <a:lnSpc>
                <a:spcPct val="115000"/>
              </a:lnSpc>
              <a:spcBef>
                <a:spcPts val="0"/>
              </a:spcBef>
              <a:spcAft>
                <a:spcPts val="0"/>
              </a:spcAft>
              <a:buClr>
                <a:schemeClr val="dk1"/>
              </a:buClr>
              <a:buSzPts val="1100"/>
            </a:pPr>
            <a:endParaRPr lang="en" dirty="0">
              <a:solidFill>
                <a:schemeClr val="dk1"/>
              </a:solidFill>
            </a:endParaRPr>
          </a:p>
          <a:p>
            <a:pPr marL="171450" lvl="0" indent="-171450" algn="l" rtl="0">
              <a:lnSpc>
                <a:spcPct val="115000"/>
              </a:lnSpc>
              <a:spcBef>
                <a:spcPts val="0"/>
              </a:spcBef>
              <a:spcAft>
                <a:spcPts val="0"/>
              </a:spcAft>
              <a:buClr>
                <a:schemeClr val="dk1"/>
              </a:buClr>
              <a:buSzPts val="1100"/>
            </a:pPr>
            <a:r>
              <a:rPr lang="en" dirty="0">
                <a:solidFill>
                  <a:schemeClr val="dk1"/>
                </a:solidFill>
              </a:rPr>
              <a:t>IF QUESTION Lucene is missing one field (has length of content, needs length of warc record, they’re not interchangeable and don’t have a common formulaic difference) </a:t>
            </a:r>
            <a:endParaRPr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3c9d5acdc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3c9d5acdc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Level 3 is the search UI that the user sees. </a:t>
            </a:r>
            <a:r>
              <a:rPr lang="en-US" sz="1800" kern="100">
                <a:effectLst/>
                <a:latin typeface="Calibri" panose="020F0502020204030204" pitchFamily="34" charset="0"/>
                <a:ea typeface="Calibri" panose="020F0502020204030204" pitchFamily="34" charset="0"/>
                <a:cs typeface="Times New Roman" panose="02020603050405020304" pitchFamily="18" charset="0"/>
              </a:rPr>
              <a:t>SOLARIUM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l" rtl="0">
              <a:spcBef>
                <a:spcPts val="0"/>
              </a:spcBef>
              <a:spcAft>
                <a:spcPts val="0"/>
              </a:spcAft>
            </a:pPr>
            <a:r>
              <a:rPr lang="en-US" sz="1200" dirty="0"/>
              <a:t>This is Page from earlier (4 </a:t>
            </a:r>
            <a:r>
              <a:rPr lang="en-US" sz="1200" dirty="0" err="1"/>
              <a:t>yr</a:t>
            </a:r>
            <a:r>
              <a:rPr lang="en-US" sz="1200" dirty="0"/>
              <a:t> wind)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UI – 3 salient versions linked. Pre, post del, add.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 snippet - what changed.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Datetimes: lifespan of term, one of journalist tasks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additional ways to view differences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anim</a:t>
            </a:r>
            <a:r>
              <a:rPr lang="en-US" sz="1800" dirty="0">
                <a:effectLst/>
                <a:latin typeface="Calibri" panose="020F0502020204030204" pitchFamily="34" charset="0"/>
                <a:ea typeface="Calibri" panose="020F0502020204030204" pitchFamily="34" charset="0"/>
                <a:cs typeface="Times New Roman" panose="02020603050405020304" pitchFamily="18" charset="0"/>
              </a:rPr>
              <a:t> del, slid diff</a:t>
            </a:r>
            <a:endParaRPr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ea46f04a2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ea46f04a2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WM changes – only 2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page. + slow b/c replay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Since we indexed all of the text, we can diff and slide through all of the versions quickly.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Buttons skip identical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version – addition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Last version – post deletion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Search term is highlighted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inspired by AH, similar feature for IDEs.</a:t>
            </a:r>
            <a:endParaRPr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506136b1c3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506136b1c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animation works by – pre post del mems 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PyWB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EDGI created  HTML diff lib (also used WM changes tool)</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used this library to create the merged differences of the two versions.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  the versions, used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sz="1800" dirty="0">
                <a:effectLst/>
                <a:latin typeface="Calibri" panose="020F0502020204030204" pitchFamily="34" charset="0"/>
                <a:ea typeface="Calibri" panose="020F0502020204030204" pitchFamily="34" charset="0"/>
                <a:cs typeface="Times New Roman" panose="02020603050405020304" pitchFamily="18" charset="0"/>
              </a:rPr>
              <a:t> -each change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individ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Only the differences that contain the search query term.</a:t>
            </a:r>
            <a:endParaRPr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080ebbcf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5080ebbcf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view a webpage, we expect to see the most current version.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Webpages change, or get deleted.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we want to view one of these previous versions?</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Thanks to web archives, we are able to view some of these past versions of web pages.</a:t>
            </a:r>
            <a:endParaRPr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ea46f04a2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4ea46f04a2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Well, how does this change text search interface perform?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needed to test it on a dataset with known changes.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chose EDGI’s 16-20 dataset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40 k URIs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not all had a memento in both 2016 and 2020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they did, they called it a paired memento, and there were 9k of these</a:t>
            </a:r>
            <a:endParaRPr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14baa269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14baa269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Useful paired mementos have successful status codes in both 2016 and 2020.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either of the mementos is missing, or has a non successful HTTP status code (such as a 404 not found or 301 redirect), then it won’t index well for changes.</a:t>
            </a:r>
            <a:endParaRPr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3c9d5acdc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c9d5acdc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Well, this dataset only good fit for evaluating if there are changes.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EDGI specifically collected this dataset because they knew the pages were changing for political reasons.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this page every instance climate change replaced with extreme weather events.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perfect dataset</a:t>
            </a:r>
            <a:endParaRPr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3c9d5acdc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3c9d5acdc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EDGI only checked for paired mementos at IA</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wanted to see if there were more paired mementos if we included other web archives.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found 3500 more pairs where both mementos had a successful 200 status code.</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original 9k pairs, 7500 both had 200 status codes.</a:t>
            </a:r>
            <a:endParaRPr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3c9d5acdc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3c9d5acdc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quite a big increase.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web archives held the additional mementos?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are US government pages, so maybe  not surprising  LOC WA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were also surprised to find that IA had more pairs than initially discovered by EDGI.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(maybe some of these crawls were added later. )</a:t>
            </a:r>
            <a:endParaRPr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4ea46f04a2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4ea46f04a2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Unfortunately, the LOC WA has been down since end of April.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of the reasons why it’s so important to use multiple web archives is that no one web archive will last forever. </a:t>
            </a:r>
          </a:p>
          <a:p>
            <a:pPr marL="171450" lvl="0" indent="-1714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LOC is an important source to consider for US fed pages, it’s good that other web archives have captures of those pages, too, since LOC is down.</a:t>
            </a:r>
            <a:endParaRPr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c9d5acdc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3c9d5acdc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PWA appears to have conducted a crawl of US federal sites in May 2016.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Many of these websites are not captured anywhere else, including the IA.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About 5% of the EDGI data set extension comes from this crawl.</a:t>
            </a:r>
            <a:endParaRPr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3c9d5acdc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3c9d5acdc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chose 1k paired mems from 10k candidates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idx</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Longest - HC. Indexing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PyWB</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faster than indexing for Lucene.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new change text calculation code ran almost instantaneously.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tested on index of 200,000 items (including assets) – &lt;1 min.</a:t>
            </a:r>
            <a:endParaRPr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3c9d5acdc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3c9d5acdc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examined which terms were the most commonly deleted. </a:t>
            </a:r>
          </a:p>
          <a:p>
            <a:pPr marL="171450" lvl="0" indent="-171450" algn="l" rtl="0">
              <a:spcBef>
                <a:spcPts val="0"/>
              </a:spcBef>
              <a:spcAft>
                <a:spcPts val="0"/>
              </a:spcAft>
            </a:pPr>
            <a:r>
              <a:rPr lang="en-US" sz="1200" dirty="0"/>
              <a:t>How – used python to count deleted terms in </a:t>
            </a:r>
            <a:r>
              <a:rPr lang="en-US" sz="1200" dirty="0" err="1"/>
              <a:t>json</a:t>
            </a:r>
            <a:r>
              <a:rPr lang="en-US" sz="1200" dirty="0"/>
              <a:t> file</a:t>
            </a:r>
          </a:p>
          <a:p>
            <a:pPr marL="171450" lvl="0" indent="-171450" algn="l" rtl="0">
              <a:spcBef>
                <a:spcPts val="0"/>
              </a:spcBef>
              <a:spcAft>
                <a:spcPts val="0"/>
              </a:spcAft>
            </a:pPr>
            <a:r>
              <a:rPr lang="en-US" sz="1200" dirty="0"/>
              <a:t>Stop terms, temporal terms</a:t>
            </a:r>
          </a:p>
          <a:p>
            <a:pPr marL="171450" lvl="0" indent="-171450" algn="l" rtl="0">
              <a:spcBef>
                <a:spcPts val="0"/>
              </a:spcBef>
              <a:spcAft>
                <a:spcPts val="0"/>
              </a:spcAft>
            </a:pPr>
            <a:r>
              <a:rPr lang="en-US" sz="1200" dirty="0"/>
              <a:t>EDGI – validate 11/56</a:t>
            </a:r>
          </a:p>
          <a:p>
            <a:pPr marL="171450" lvl="0" indent="-171450" algn="l" rtl="0">
              <a:spcBef>
                <a:spcPts val="0"/>
              </a:spcBef>
              <a:spcAft>
                <a:spcPts val="0"/>
              </a:spcAft>
            </a:pPr>
            <a:r>
              <a:rPr lang="en-US" sz="1200" dirty="0" err="1"/>
              <a:t>wE</a:t>
            </a:r>
            <a:r>
              <a:rPr lang="en-US" sz="1200" dirty="0"/>
              <a:t> found 29 new meaningful terms like …</a:t>
            </a:r>
          </a:p>
          <a:p>
            <a:pPr marL="171450" lvl="0" indent="-171450" algn="l" rtl="0">
              <a:spcBef>
                <a:spcPts val="0"/>
              </a:spcBef>
              <a:spcAft>
                <a:spcPts val="0"/>
              </a:spcAft>
            </a:pPr>
            <a:r>
              <a:rPr lang="en-US" sz="1200" dirty="0"/>
              <a:t>Only possible indexed changes</a:t>
            </a:r>
          </a:p>
          <a:p>
            <a:pPr marL="171450" lvl="0" indent="-171450" algn="l" rtl="0">
              <a:spcBef>
                <a:spcPts val="0"/>
              </a:spcBef>
              <a:spcAft>
                <a:spcPts val="0"/>
              </a:spcAft>
            </a:pPr>
            <a:endParaRPr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14baa269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14baa26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3c9d5acdc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3c9d5acdc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Journalists use web archives as evidence in their articles.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Many times, web page deleted.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Other times, the webpage has changed: content has been added or removed.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Journalists use web archives to view and compare different versions of web pages over time.</a:t>
            </a:r>
            <a:endParaRPr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3c9d5acdc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3c9d5acdc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Users want to find and view changes over time on web pages, but the current interfaces don’t support this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created search interface, animation, and can find changes across all pages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Thanks to SIGIR</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I’m happy to answer questions.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03ba245d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03ba245d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080ebbcf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080ebbcf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3c9d5acdc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3c9d5acdc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503ba245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503ba245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514baa269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514baa2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546e7faf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546e7faf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46e7faf6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46e7faf6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c9d5acdc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c9d5acdc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Not just journalists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end of term archive, Environmental data and governance initiative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Volunteer organization, find changes, create reports and visualizations, bring awareness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Hold government accountable – no US law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examples US websites 2016-2020 in this presentation</a:t>
            </a:r>
            <a:endParaRPr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b6e5a8b9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b6e5a8b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the current web archive interfaces don’t support searching for changes.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Define memento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Left – office of science title protect privacy – 2016</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Right – 2020 – protecting privacy is removed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current interface, users view and examine for changes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 way to search</a:t>
            </a: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3b6e5a8b9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3b6e5a8b9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Shortcoming in web archives: only URI look up. No search at all.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reason – web archives very large, which is prohibitive to indexing.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Smaller archives w/ search may only be for more specialized use.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reason – how to display all of these different web page versions in the search results</a:t>
            </a:r>
            <a:endParaRPr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b6e5a8b9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b6e5a8b9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Two approaches to SERPS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Left – archive-it - separate results. useful - want to view multiple versions of the same page. But, clutters the results. no specific changes are pointed out.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Right – WM collection search: grouped result. less cluttered. unclear why that specific version, how many versions match query. Hides change over time.</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b6e5a8b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b6e5a8b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Even though some search, no interface that supports searching for changes on web pages. </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many search filters and facets, such as date and domain,</a:t>
            </a:r>
          </a:p>
          <a:p>
            <a:pPr marL="285750" lvl="0" indent="-285750" algn="l" rt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but querying for webpages where a certain term has been deleted isn’t possible.</a:t>
            </a:r>
            <a:endParaRPr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3b6e5a8b9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3b6e5a8b9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WM changes tool helpful</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not possible to search for when that term was removed.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calendar shows amount of change, but not a specific term.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screenshot, 4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window.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Would have to view many mementos to find change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this tool only works for mementos at the Internet Archive.</a:t>
            </a:r>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231450"/>
            <a:ext cx="8520600" cy="1566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395B7D"/>
              </a:buClr>
              <a:buSzPts val="3450"/>
              <a:buNone/>
              <a:defRPr sz="3450" b="1">
                <a:solidFill>
                  <a:srgbClr val="395B7D"/>
                </a:solidFill>
              </a:defRPr>
            </a:lvl1pPr>
            <a:lvl2pPr lvl="1" algn="ctr" rtl="0">
              <a:spcBef>
                <a:spcPts val="0"/>
              </a:spcBef>
              <a:spcAft>
                <a:spcPts val="0"/>
              </a:spcAft>
              <a:buClr>
                <a:srgbClr val="395B7D"/>
              </a:buClr>
              <a:buSzPts val="3450"/>
              <a:buNone/>
              <a:defRPr sz="3450" b="1">
                <a:solidFill>
                  <a:srgbClr val="395B7D"/>
                </a:solidFill>
              </a:defRPr>
            </a:lvl2pPr>
            <a:lvl3pPr lvl="2" algn="ctr" rtl="0">
              <a:spcBef>
                <a:spcPts val="0"/>
              </a:spcBef>
              <a:spcAft>
                <a:spcPts val="0"/>
              </a:spcAft>
              <a:buClr>
                <a:srgbClr val="395B7D"/>
              </a:buClr>
              <a:buSzPts val="3450"/>
              <a:buNone/>
              <a:defRPr sz="3450" b="1">
                <a:solidFill>
                  <a:srgbClr val="395B7D"/>
                </a:solidFill>
              </a:defRPr>
            </a:lvl3pPr>
            <a:lvl4pPr lvl="3" algn="ctr" rtl="0">
              <a:spcBef>
                <a:spcPts val="0"/>
              </a:spcBef>
              <a:spcAft>
                <a:spcPts val="0"/>
              </a:spcAft>
              <a:buClr>
                <a:srgbClr val="395B7D"/>
              </a:buClr>
              <a:buSzPts val="3450"/>
              <a:buNone/>
              <a:defRPr sz="3450" b="1">
                <a:solidFill>
                  <a:srgbClr val="395B7D"/>
                </a:solidFill>
              </a:defRPr>
            </a:lvl4pPr>
            <a:lvl5pPr lvl="4" algn="ctr" rtl="0">
              <a:spcBef>
                <a:spcPts val="0"/>
              </a:spcBef>
              <a:spcAft>
                <a:spcPts val="0"/>
              </a:spcAft>
              <a:buClr>
                <a:srgbClr val="395B7D"/>
              </a:buClr>
              <a:buSzPts val="3450"/>
              <a:buNone/>
              <a:defRPr sz="3450" b="1">
                <a:solidFill>
                  <a:srgbClr val="395B7D"/>
                </a:solidFill>
              </a:defRPr>
            </a:lvl5pPr>
            <a:lvl6pPr lvl="5" algn="ctr" rtl="0">
              <a:spcBef>
                <a:spcPts val="0"/>
              </a:spcBef>
              <a:spcAft>
                <a:spcPts val="0"/>
              </a:spcAft>
              <a:buClr>
                <a:srgbClr val="395B7D"/>
              </a:buClr>
              <a:buSzPts val="3450"/>
              <a:buNone/>
              <a:defRPr sz="3450" b="1">
                <a:solidFill>
                  <a:srgbClr val="395B7D"/>
                </a:solidFill>
              </a:defRPr>
            </a:lvl6pPr>
            <a:lvl7pPr lvl="6" algn="ctr" rtl="0">
              <a:spcBef>
                <a:spcPts val="0"/>
              </a:spcBef>
              <a:spcAft>
                <a:spcPts val="0"/>
              </a:spcAft>
              <a:buClr>
                <a:srgbClr val="395B7D"/>
              </a:buClr>
              <a:buSzPts val="3450"/>
              <a:buNone/>
              <a:defRPr sz="3450" b="1">
                <a:solidFill>
                  <a:srgbClr val="395B7D"/>
                </a:solidFill>
              </a:defRPr>
            </a:lvl7pPr>
            <a:lvl8pPr lvl="7" algn="ctr" rtl="0">
              <a:spcBef>
                <a:spcPts val="0"/>
              </a:spcBef>
              <a:spcAft>
                <a:spcPts val="0"/>
              </a:spcAft>
              <a:buClr>
                <a:srgbClr val="395B7D"/>
              </a:buClr>
              <a:buSzPts val="3450"/>
              <a:buNone/>
              <a:defRPr sz="3450" b="1">
                <a:solidFill>
                  <a:srgbClr val="395B7D"/>
                </a:solidFill>
              </a:defRPr>
            </a:lvl8pPr>
            <a:lvl9pPr lvl="8" algn="ctr" rtl="0">
              <a:spcBef>
                <a:spcPts val="0"/>
              </a:spcBef>
              <a:spcAft>
                <a:spcPts val="0"/>
              </a:spcAft>
              <a:buClr>
                <a:srgbClr val="395B7D"/>
              </a:buClr>
              <a:buSzPts val="3450"/>
              <a:buNone/>
              <a:defRPr sz="3450" b="1">
                <a:solidFill>
                  <a:srgbClr val="395B7D"/>
                </a:solidFil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2042075"/>
            <a:ext cx="8907225" cy="78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4663225"/>
            <a:ext cx="9144000" cy="480300"/>
          </a:xfrm>
          <a:prstGeom prst="rect">
            <a:avLst/>
          </a:prstGeom>
          <a:solidFill>
            <a:srgbClr val="E9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395B7D"/>
              </a:buClr>
              <a:buSzPts val="2500"/>
              <a:buNone/>
              <a:defRPr sz="2500" b="1">
                <a:solidFill>
                  <a:srgbClr val="395B7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06775"/>
            <a:ext cx="8520600" cy="300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Lato"/>
              <a:buChar char="●"/>
              <a:defRPr>
                <a:latin typeface="Lato"/>
                <a:ea typeface="Lato"/>
                <a:cs typeface="Lato"/>
                <a:sym typeface="Lato"/>
              </a:defRPr>
            </a:lvl1pPr>
            <a:lvl2pPr marL="914400" lvl="1" indent="-317500" rtl="0">
              <a:spcBef>
                <a:spcPts val="0"/>
              </a:spcBef>
              <a:spcAft>
                <a:spcPts val="0"/>
              </a:spcAft>
              <a:buSzPts val="1400"/>
              <a:buFont typeface="Lato"/>
              <a:buChar char="○"/>
              <a:defRPr>
                <a:latin typeface="Lato"/>
                <a:ea typeface="Lato"/>
                <a:cs typeface="Lato"/>
                <a:sym typeface="Lato"/>
              </a:defRPr>
            </a:lvl2pPr>
            <a:lvl3pPr marL="1371600" lvl="2" indent="-317500" rtl="0">
              <a:spcBef>
                <a:spcPts val="0"/>
              </a:spcBef>
              <a:spcAft>
                <a:spcPts val="0"/>
              </a:spcAft>
              <a:buSzPts val="1400"/>
              <a:buFont typeface="Lato"/>
              <a:buChar char="■"/>
              <a:defRPr>
                <a:latin typeface="Lato"/>
                <a:ea typeface="Lato"/>
                <a:cs typeface="Lato"/>
                <a:sym typeface="Lato"/>
              </a:defRPr>
            </a:lvl3pPr>
            <a:lvl4pPr marL="1828800" lvl="3" indent="-317500" rtl="0">
              <a:spcBef>
                <a:spcPts val="0"/>
              </a:spcBef>
              <a:spcAft>
                <a:spcPts val="0"/>
              </a:spcAft>
              <a:buSzPts val="1400"/>
              <a:buFont typeface="Lato"/>
              <a:buChar char="●"/>
              <a:defRPr>
                <a:latin typeface="Lato"/>
                <a:ea typeface="Lato"/>
                <a:cs typeface="Lato"/>
                <a:sym typeface="Lato"/>
              </a:defRPr>
            </a:lvl4pPr>
            <a:lvl5pPr marL="2286000" lvl="4" indent="-317500" rtl="0">
              <a:spcBef>
                <a:spcPts val="0"/>
              </a:spcBef>
              <a:spcAft>
                <a:spcPts val="0"/>
              </a:spcAft>
              <a:buSzPts val="1400"/>
              <a:buFont typeface="Lato"/>
              <a:buChar char="○"/>
              <a:defRPr>
                <a:latin typeface="Lato"/>
                <a:ea typeface="Lato"/>
                <a:cs typeface="Lato"/>
                <a:sym typeface="Lato"/>
              </a:defRPr>
            </a:lvl5pPr>
            <a:lvl6pPr marL="2743200" lvl="5" indent="-317500" rtl="0">
              <a:spcBef>
                <a:spcPts val="0"/>
              </a:spcBef>
              <a:spcAft>
                <a:spcPts val="0"/>
              </a:spcAft>
              <a:buSzPts val="1400"/>
              <a:buFont typeface="Lato"/>
              <a:buChar char="■"/>
              <a:defRPr>
                <a:latin typeface="Lato"/>
                <a:ea typeface="Lato"/>
                <a:cs typeface="Lato"/>
                <a:sym typeface="Lato"/>
              </a:defRPr>
            </a:lvl6pPr>
            <a:lvl7pPr marL="3200400" lvl="6" indent="-317500" rtl="0">
              <a:spcBef>
                <a:spcPts val="0"/>
              </a:spcBef>
              <a:spcAft>
                <a:spcPts val="0"/>
              </a:spcAft>
              <a:buSzPts val="1400"/>
              <a:buFont typeface="Lato"/>
              <a:buChar char="●"/>
              <a:defRPr>
                <a:latin typeface="Lato"/>
                <a:ea typeface="Lato"/>
                <a:cs typeface="Lato"/>
                <a:sym typeface="Lato"/>
              </a:defRPr>
            </a:lvl7pPr>
            <a:lvl8pPr marL="3657600" lvl="7" indent="-317500" rtl="0">
              <a:spcBef>
                <a:spcPts val="0"/>
              </a:spcBef>
              <a:spcAft>
                <a:spcPts val="0"/>
              </a:spcAft>
              <a:buSzPts val="1400"/>
              <a:buFont typeface="Lato"/>
              <a:buChar char="○"/>
              <a:defRPr>
                <a:latin typeface="Lato"/>
                <a:ea typeface="Lato"/>
                <a:cs typeface="Lato"/>
                <a:sym typeface="Lato"/>
              </a:defRPr>
            </a:lvl8pPr>
            <a:lvl9pPr marL="4114800" lvl="8" indent="-317500" rtl="0">
              <a:spcBef>
                <a:spcPts val="0"/>
              </a:spcBef>
              <a:spcAft>
                <a:spcPts val="0"/>
              </a:spcAft>
              <a:buSzPts val="1400"/>
              <a:buFont typeface="Lato"/>
              <a:buChar char="■"/>
              <a:defRPr>
                <a:latin typeface="Lato"/>
                <a:ea typeface="Lato"/>
                <a:cs typeface="Lato"/>
                <a:sym typeface="Lato"/>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0" y="1322525"/>
            <a:ext cx="8907225" cy="78825"/>
          </a:xfrm>
          <a:prstGeom prst="rect">
            <a:avLst/>
          </a:prstGeom>
          <a:noFill/>
          <a:ln>
            <a:noFill/>
          </a:ln>
        </p:spPr>
      </p:pic>
      <p:sp>
        <p:nvSpPr>
          <p:cNvPr id="23" name="Google Shape;23;p4"/>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lvl1pPr lvl="0">
              <a:spcBef>
                <a:spcPts val="0"/>
              </a:spcBef>
              <a:spcAft>
                <a:spcPts val="0"/>
              </a:spcAft>
              <a:buSzPts val="1400"/>
              <a:buFont typeface="Lato"/>
              <a:buNone/>
              <a:defRPr sz="1400">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web.archive.org/web/diff/20160405130854/20200416072932/https:/www.niehs.nih.gov/health/topics/agents/index.cf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qHSVvcubuY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lanl/hypercane"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github.com/ukwa/webarchive-discovery/tree/master/warc-indexer" TargetMode="External"/><Relationship Id="rId4" Type="http://schemas.openxmlformats.org/officeDocument/2006/relationships/hyperlink" Target="https://dl.acm.org/doi/10.1145/1277741.127783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webrecorder/pywb" TargetMode="External"/><Relationship Id="rId5" Type="http://schemas.openxmlformats.org/officeDocument/2006/relationships/hyperlink" Target="https://github.com/ukwa/webarchive-discovery/issues/300"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austinhenley.com/blog/whycanticomparefileversions.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gi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dgi-govdata-archiving/web-monitoring-dif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3" Type="http://schemas.openxmlformats.org/officeDocument/2006/relationships/hyperlink" Target="http://web.archive.org/web/20230608123313/https:/www.npr.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epa.gov/greeningepa/robert-s-kerr-environmental-research-center" TargetMode="External"/><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https://doi.org/10.1371/journal.pone.0246450" TargetMode="External"/><Relationship Id="rId4" Type="http://schemas.openxmlformats.org/officeDocument/2006/relationships/hyperlink" Target="http://web.archive.org/web/20200429003612/https:/www.epa.gov/greeningepa/robert-s-kerr-environmental-research-center"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eb.archive.org/web/20200102085917/https:/www.epa.gov/nps" TargetMode="External"/><Relationship Id="rId13" Type="http://schemas.openxmlformats.org/officeDocument/2006/relationships/image" Target="../media/image25.png"/><Relationship Id="rId3" Type="http://schemas.openxmlformats.org/officeDocument/2006/relationships/hyperlink" Target="http://web.archive.org/web/20160414222520/https:/www.epa.gov/greeningepa/robert-s-kerr-environmental-research-center" TargetMode="External"/><Relationship Id="rId7" Type="http://schemas.openxmlformats.org/officeDocument/2006/relationships/hyperlink" Target="https://web.archive.org/web/20160103045811/https:/www.epa.gov/nps" TargetMode="External"/><Relationship Id="rId12"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eb.archive.org/web/20200301014728/https:/www.osha.gov/international/index.html" TargetMode="External"/><Relationship Id="rId11" Type="http://schemas.openxmlformats.org/officeDocument/2006/relationships/image" Target="../media/image29.png"/><Relationship Id="rId5" Type="http://schemas.openxmlformats.org/officeDocument/2006/relationships/hyperlink" Target="https://web.archive.org/web/20160306022404/https:/www.osha.gov/international/index.html" TargetMode="External"/><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hyperlink" Target="http://web.archive.org/web/20200429003612/https:/www.epa.gov/greeningepa/robert-s-kerr-environmental-research-center" TargetMode="External"/><Relationship Id="rId9" Type="http://schemas.openxmlformats.org/officeDocument/2006/relationships/image" Target="../media/image27.png"/><Relationship Id="rId1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epa.gov/greeningepa/robert-s-kerr-environmental-research-cente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web.archive.org/web/20200429003612/https:/www.epa.gov/greeningepa/robert-s-kerr-environmental-research-cent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duwsdl/MemGato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eb.archive.org/web/20230604213514/https:/www.loc.gov/web-archives/collection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arquivo.pt/url/search?q=https%3A%2F%2Fwww.osha.gov%2FSLTC%2Fetools%2Fconstruction_sp%2Ffalls%2F4ladders.html&amp;l=pt&amp;from=19910806&amp;to=20230205&amp;trackingId=353134ef3133694fc94e_82476d23f595623e887e&amp;adv_and=https%3A%2F%2Fwww.osha.gov%2FSLTC%2Fetools%2Fconstruction_sp%2Ffalls%2F4ladders.html" TargetMode="External"/><Relationship Id="rId5" Type="http://schemas.openxmlformats.org/officeDocument/2006/relationships/hyperlink" Target="https://web.archive.org/web/20160401000000*/https:/www.osha.gov/SLTC/etools/construction_sp/falls/4ladders.html" TargetMode="Externa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s-dl.blogspot.com/2022/08/2022-08-04-web-archiving-in-popular.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lesleyodu/webarchives-changetext-search"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github.com/edgi-govdata-archiving/web-monitoring-diff"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vox.com/energy-and-environment/2017/11/9/16619120/trump-administration-removing-climate-change-epa-online-website"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www.techdirt.com/2013/07/26/obama-promise-to-protect-whistleblowers-just-disappeared-changegov/" TargetMode="External"/><Relationship Id="rId4" Type="http://schemas.openxmlformats.org/officeDocument/2006/relationships/hyperlink" Target="https://www.govexec.com/oversight/2018/05/report-how-hhs-buried-information-about-affordable-care-act/14828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60306090150/http:/www.cdc.gov/od/science/integrity/reducePublicBurde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eb.archive.org/web/20200401100616/https:/www.cdc.gov/os/integrity/reducepublicburden/index.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eb.archive.org/web/20230000000000*/https:/www.niehs.nih.gov/health/topics/agents/index.cf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eb.archive.org/EndOfTerm2016WebCrawls/search/environmental%20agents%20pollution%20site:nih.gov" TargetMode="External"/><Relationship Id="rId5" Type="http://schemas.openxmlformats.org/officeDocument/2006/relationships/hyperlink" Target="https://archive-it.org/collections/1170?page=5&amp;show=ArchivedPages&amp;all=environmental+agents+pollution&amp;none=&amp;exact=&amp;host=&amp;month0=1&amp;month1=1&amp;year0=2016&amp;year1=2020&amp;hitsPerDupe=0&amp;mimetype=text%2Fhtml&amp;collectionIds=1170&amp;totalResultCount=6246"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arquivo.pt/page/search?q=environmental+agents+pollution+nih.gov&amp;l=pt&amp;from=20160806&amp;to=20200205&amp;trackingId=d01c514c6cd43a22434e_de3a870c7fcc14e5af16" TargetMode="External"/><Relationship Id="rId5" Type="http://schemas.openxmlformats.org/officeDocument/2006/relationships/hyperlink" Target="https://web.archive.org/EndOfTerm2016WebCrawls/search/environmental%20agents%20pollution%20site:nih.gov" TargetMode="External"/><Relationship Id="rId4" Type="http://schemas.openxmlformats.org/officeDocument/2006/relationships/hyperlink" Target="https://archive-it.org/collections/1170?page=5&amp;show=ArchivedPages&amp;all=environmental+agents+pollution&amp;none=&amp;exact=&amp;host=&amp;month0=1&amp;month1=1&amp;year0=2016&amp;year1=2020&amp;hitsPerDupe=0&amp;mimetype=text%2Fhtml&amp;collectionIds=1170&amp;totalResultCount=6246"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eb.archive.org/web/diff/20160423153343/20200423215056/http:/www.esrl.noaa.gov/gmd/obop/th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p:nvPr/>
        </p:nvSpPr>
        <p:spPr>
          <a:xfrm>
            <a:off x="15350" y="1842450"/>
            <a:ext cx="89973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253700" y="471550"/>
            <a:ext cx="8520600" cy="1745700"/>
          </a:xfrm>
          <a:prstGeom prst="rect">
            <a:avLst/>
          </a:prstGeom>
          <a:noFill/>
          <a:ln>
            <a:noFill/>
          </a:ln>
        </p:spPr>
        <p:txBody>
          <a:bodyPr spcFirstLastPara="1" wrap="square" lIns="91425" tIns="91425" rIns="91425" bIns="91425" anchor="b" anchorCtr="0">
            <a:noAutofit/>
          </a:bodyPr>
          <a:lstStyle/>
          <a:p>
            <a:pPr marL="0" lvl="0" indent="0" algn="ctr" rtl="0">
              <a:spcBef>
                <a:spcPts val="1000"/>
              </a:spcBef>
              <a:spcAft>
                <a:spcPts val="0"/>
              </a:spcAft>
              <a:buClr>
                <a:schemeClr val="dk1"/>
              </a:buClr>
              <a:buSzPts val="1100"/>
              <a:buFont typeface="Arial"/>
              <a:buNone/>
            </a:pPr>
            <a:r>
              <a:rPr lang="en" sz="3480" b="1">
                <a:solidFill>
                  <a:srgbClr val="395B7D"/>
                </a:solidFill>
              </a:rPr>
              <a:t>Making Changes in Webpages Discoverable: A Change-Text Search Interface for Web Archives</a:t>
            </a:r>
            <a:endParaRPr sz="3480" b="1" i="1">
              <a:solidFill>
                <a:srgbClr val="395B7D"/>
              </a:solidFill>
            </a:endParaRPr>
          </a:p>
        </p:txBody>
      </p:sp>
      <p:sp>
        <p:nvSpPr>
          <p:cNvPr id="60" name="Google Shape;60;p13"/>
          <p:cNvSpPr txBox="1"/>
          <p:nvPr/>
        </p:nvSpPr>
        <p:spPr>
          <a:xfrm>
            <a:off x="253700" y="2322748"/>
            <a:ext cx="8520600" cy="21879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300">
                <a:solidFill>
                  <a:schemeClr val="dk1"/>
                </a:solidFill>
                <a:latin typeface="Lato"/>
                <a:ea typeface="Lato"/>
                <a:cs typeface="Lato"/>
                <a:sym typeface="Lato"/>
              </a:rPr>
              <a:t>Lesley Frew,  Michael L. Nelson,  Michele C. Weigle</a:t>
            </a:r>
            <a:endParaRPr sz="2300">
              <a:solidFill>
                <a:schemeClr val="dk1"/>
              </a:solidFill>
              <a:latin typeface="Lato"/>
              <a:ea typeface="Lato"/>
              <a:cs typeface="Lato"/>
              <a:sym typeface="Lato"/>
            </a:endParaRPr>
          </a:p>
          <a:p>
            <a:pPr marL="0" lvl="0" indent="0" algn="ctr" rtl="0">
              <a:spcBef>
                <a:spcPts val="0"/>
              </a:spcBef>
              <a:spcAft>
                <a:spcPts val="0"/>
              </a:spcAft>
              <a:buNone/>
            </a:pPr>
            <a:endParaRPr sz="2300">
              <a:solidFill>
                <a:schemeClr val="dk1"/>
              </a:solidFill>
              <a:latin typeface="Lato"/>
              <a:ea typeface="Lato"/>
              <a:cs typeface="Lato"/>
              <a:sym typeface="Lato"/>
            </a:endParaRPr>
          </a:p>
          <a:p>
            <a:pPr marL="0" lvl="0" indent="0" algn="ctr" rtl="0">
              <a:spcBef>
                <a:spcPts val="0"/>
              </a:spcBef>
              <a:spcAft>
                <a:spcPts val="0"/>
              </a:spcAft>
              <a:buNone/>
            </a:pPr>
            <a:r>
              <a:rPr lang="en" sz="1800">
                <a:solidFill>
                  <a:schemeClr val="dk1"/>
                </a:solidFill>
                <a:latin typeface="Lato"/>
                <a:ea typeface="Lato"/>
                <a:cs typeface="Lato"/>
                <a:sym typeface="Lato"/>
              </a:rPr>
              <a:t>Web Science and Digital Libraries (WS-DL) Group</a:t>
            </a:r>
            <a:endParaRPr sz="1800">
              <a:solidFill>
                <a:schemeClr val="dk1"/>
              </a:solidFill>
              <a:latin typeface="Lato"/>
              <a:ea typeface="Lato"/>
              <a:cs typeface="Lato"/>
              <a:sym typeface="Lato"/>
            </a:endParaRPr>
          </a:p>
          <a:p>
            <a:pPr marL="0" lvl="0" indent="0" algn="ctr" rtl="0">
              <a:spcBef>
                <a:spcPts val="0"/>
              </a:spcBef>
              <a:spcAft>
                <a:spcPts val="0"/>
              </a:spcAft>
              <a:buNone/>
            </a:pPr>
            <a:r>
              <a:rPr lang="en" sz="1800">
                <a:solidFill>
                  <a:schemeClr val="dk1"/>
                </a:solidFill>
                <a:latin typeface="Lato"/>
                <a:ea typeface="Lato"/>
                <a:cs typeface="Lato"/>
                <a:sym typeface="Lato"/>
              </a:rPr>
              <a:t>Department of Computer Science</a:t>
            </a:r>
            <a:endParaRPr sz="1800">
              <a:solidFill>
                <a:schemeClr val="dk1"/>
              </a:solidFill>
              <a:latin typeface="Lato"/>
              <a:ea typeface="Lato"/>
              <a:cs typeface="Lato"/>
              <a:sym typeface="Lato"/>
            </a:endParaRPr>
          </a:p>
          <a:p>
            <a:pPr marL="0" lvl="0" indent="0" algn="ctr" rtl="0">
              <a:spcBef>
                <a:spcPts val="0"/>
              </a:spcBef>
              <a:spcAft>
                <a:spcPts val="0"/>
              </a:spcAft>
              <a:buNone/>
            </a:pPr>
            <a:r>
              <a:rPr lang="en" sz="1800">
                <a:solidFill>
                  <a:schemeClr val="dk1"/>
                </a:solidFill>
                <a:latin typeface="Lato"/>
                <a:ea typeface="Lato"/>
                <a:cs typeface="Lato"/>
                <a:sym typeface="Lato"/>
              </a:rPr>
              <a:t>Old Dominion University</a:t>
            </a:r>
            <a:endParaRPr sz="1800">
              <a:solidFill>
                <a:schemeClr val="dk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Norfolk, VA, USA</a:t>
            </a:r>
            <a:endParaRPr sz="1800">
              <a:latin typeface="Lato"/>
              <a:ea typeface="Lato"/>
              <a:cs typeface="Lato"/>
              <a:sym typeface="Lato"/>
            </a:endParaRPr>
          </a:p>
        </p:txBody>
      </p:sp>
      <p:pic>
        <p:nvPicPr>
          <p:cNvPr id="61" name="Google Shape;61;p13"/>
          <p:cNvPicPr preferRelativeResize="0"/>
          <p:nvPr/>
        </p:nvPicPr>
        <p:blipFill>
          <a:blip r:embed="rId3">
            <a:alphaModFix/>
          </a:blip>
          <a:stretch>
            <a:fillRect/>
          </a:stretch>
        </p:blipFill>
        <p:spPr>
          <a:xfrm>
            <a:off x="-15350" y="2191413"/>
            <a:ext cx="8907225" cy="78825"/>
          </a:xfrm>
          <a:prstGeom prst="rect">
            <a:avLst/>
          </a:prstGeom>
          <a:noFill/>
          <a:ln>
            <a:noFill/>
          </a:ln>
        </p:spPr>
      </p:pic>
      <p:sp>
        <p:nvSpPr>
          <p:cNvPr id="62" name="Google Shape;62;p13"/>
          <p:cNvSpPr txBox="1">
            <a:spLocks noGrp="1"/>
          </p:cNvSpPr>
          <p:nvPr>
            <p:ph type="subTitle" idx="1"/>
          </p:nvPr>
        </p:nvSpPr>
        <p:spPr>
          <a:xfrm>
            <a:off x="-5800" y="4652300"/>
            <a:ext cx="9018600" cy="480300"/>
          </a:xfrm>
          <a:prstGeom prst="rect">
            <a:avLst/>
          </a:prstGeom>
        </p:spPr>
        <p:txBody>
          <a:bodyPr spcFirstLastPara="1" wrap="square" lIns="91425" tIns="91425" rIns="91425" bIns="91425" anchor="t" anchorCtr="0">
            <a:normAutofit fontScale="85000" lnSpcReduction="10000"/>
          </a:bodyPr>
          <a:lstStyle/>
          <a:p>
            <a:pPr marL="0" lvl="0" indent="0" algn="l" rtl="0">
              <a:lnSpc>
                <a:spcPct val="100000"/>
              </a:lnSpc>
              <a:spcBef>
                <a:spcPts val="0"/>
              </a:spcBef>
              <a:spcAft>
                <a:spcPts val="0"/>
              </a:spcAft>
              <a:buNone/>
            </a:pPr>
            <a:r>
              <a:rPr lang="en" sz="1400" dirty="0"/>
              <a:t> @WebSciDL     @lesley_elis                                            ACM/IEEE JCDL 2023                                                                   June 27, 2023                                                </a:t>
            </a:r>
            <a:endParaRPr sz="1400" dirty="0"/>
          </a:p>
        </p:txBody>
      </p:sp>
      <p:sp>
        <p:nvSpPr>
          <p:cNvPr id="63" name="Google Shape;63;p13"/>
          <p:cNvSpPr txBox="1"/>
          <p:nvPr/>
        </p:nvSpPr>
        <p:spPr>
          <a:xfrm>
            <a:off x="-15350" y="1903875"/>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4" name="Google Shape;64;p13"/>
          <p:cNvSpPr/>
          <p:nvPr/>
        </p:nvSpPr>
        <p:spPr>
          <a:xfrm>
            <a:off x="0" y="1989150"/>
            <a:ext cx="68400" cy="15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l="2282" t="54689" r="50456"/>
          <a:stretch/>
        </p:blipFill>
        <p:spPr>
          <a:xfrm>
            <a:off x="214925" y="1612300"/>
            <a:ext cx="4357073" cy="1961000"/>
          </a:xfrm>
          <a:prstGeom prst="rect">
            <a:avLst/>
          </a:prstGeom>
          <a:noFill/>
          <a:ln w="19050" cap="flat" cmpd="sng">
            <a:solidFill>
              <a:schemeClr val="dk2"/>
            </a:solidFill>
            <a:prstDash val="solid"/>
            <a:round/>
            <a:headEnd type="none" w="sm" len="sm"/>
            <a:tailEnd type="none" w="sm" len="sm"/>
          </a:ln>
        </p:spPr>
      </p:pic>
      <p:sp>
        <p:nvSpPr>
          <p:cNvPr id="173" name="Google Shape;173;p22"/>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With so much change in this diff, it’s hard to see that “pollution” was deleted from this webpage</a:t>
            </a:r>
            <a:endParaRPr/>
          </a:p>
        </p:txBody>
      </p:sp>
      <p:sp>
        <p:nvSpPr>
          <p:cNvPr id="174" name="Google Shape;17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75" name="Google Shape;175;p22"/>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76" name="Google Shape;176;p22"/>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4, </a:t>
            </a:r>
            <a:r>
              <a:rPr lang="en" sz="900" u="sng">
                <a:solidFill>
                  <a:schemeClr val="hlink"/>
                </a:solidFill>
                <a:hlinkClick r:id="rId4"/>
              </a:rPr>
              <a:t>https://web.archive.org/web/diff/20160405130854/20200416072932/https://www.niehs.nih.gov/health/topics/agents/index.cfm</a:t>
            </a:r>
            <a:r>
              <a:rPr lang="en" sz="900"/>
              <a:t> </a:t>
            </a:r>
            <a:endParaRPr sz="900"/>
          </a:p>
        </p:txBody>
      </p:sp>
      <p:sp>
        <p:nvSpPr>
          <p:cNvPr id="177" name="Google Shape;177;p22"/>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8" name="Google Shape;178;p22"/>
          <p:cNvPicPr preferRelativeResize="0"/>
          <p:nvPr/>
        </p:nvPicPr>
        <p:blipFill>
          <a:blip r:embed="rId3">
            <a:alphaModFix amt="85000"/>
          </a:blip>
          <a:stretch>
            <a:fillRect/>
          </a:stretch>
        </p:blipFill>
        <p:spPr>
          <a:xfrm>
            <a:off x="4949202" y="2417250"/>
            <a:ext cx="3313561" cy="1555499"/>
          </a:xfrm>
          <a:prstGeom prst="rect">
            <a:avLst/>
          </a:prstGeom>
          <a:noFill/>
          <a:ln>
            <a:noFill/>
          </a:ln>
        </p:spPr>
      </p:pic>
      <p:pic>
        <p:nvPicPr>
          <p:cNvPr id="179" name="Google Shape;179;p22"/>
          <p:cNvPicPr preferRelativeResize="0"/>
          <p:nvPr/>
        </p:nvPicPr>
        <p:blipFill>
          <a:blip r:embed="rId5">
            <a:alphaModFix/>
          </a:blip>
          <a:stretch>
            <a:fillRect/>
          </a:stretch>
        </p:blipFill>
        <p:spPr>
          <a:xfrm>
            <a:off x="4739522" y="1415650"/>
            <a:ext cx="3732926" cy="898075"/>
          </a:xfrm>
          <a:prstGeom prst="rect">
            <a:avLst/>
          </a:prstGeom>
          <a:noFill/>
          <a:ln>
            <a:noFill/>
          </a:ln>
        </p:spPr>
      </p:pic>
      <p:sp>
        <p:nvSpPr>
          <p:cNvPr id="180" name="Google Shape;180;p22"/>
          <p:cNvSpPr/>
          <p:nvPr/>
        </p:nvSpPr>
        <p:spPr>
          <a:xfrm>
            <a:off x="1136650" y="2036000"/>
            <a:ext cx="548700" cy="14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1428450" y="3406588"/>
            <a:ext cx="548700" cy="14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 made a new search interface for web archives to make changes in webpages discoverable</a:t>
            </a:r>
            <a:endParaRPr/>
          </a:p>
        </p:txBody>
      </p:sp>
      <p:sp>
        <p:nvSpPr>
          <p:cNvPr id="187" name="Google Shape;1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88" name="Google Shape;188;p23"/>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89" name="Google Shape;189;p23"/>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0" name="Google Shape;190;p23"/>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11</a:t>
            </a:r>
            <a:endParaRPr sz="900"/>
          </a:p>
        </p:txBody>
      </p:sp>
      <p:pic>
        <p:nvPicPr>
          <p:cNvPr id="191" name="Google Shape;191;p23"/>
          <p:cNvPicPr preferRelativeResize="0"/>
          <p:nvPr/>
        </p:nvPicPr>
        <p:blipFill>
          <a:blip r:embed="rId3">
            <a:alphaModFix/>
          </a:blip>
          <a:stretch>
            <a:fillRect/>
          </a:stretch>
        </p:blipFill>
        <p:spPr>
          <a:xfrm>
            <a:off x="2139537" y="1415650"/>
            <a:ext cx="4864916" cy="3129175"/>
          </a:xfrm>
          <a:prstGeom prst="rect">
            <a:avLst/>
          </a:prstGeom>
          <a:noFill/>
          <a:ln>
            <a:noFill/>
          </a:ln>
        </p:spPr>
      </p:pic>
      <p:sp>
        <p:nvSpPr>
          <p:cNvPr id="192" name="Google Shape;192;p23"/>
          <p:cNvSpPr txBox="1"/>
          <p:nvPr/>
        </p:nvSpPr>
        <p:spPr>
          <a:xfrm>
            <a:off x="138725" y="1405875"/>
            <a:ext cx="154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Can now search for change text</a:t>
            </a:r>
            <a:endParaRPr/>
          </a:p>
        </p:txBody>
      </p:sp>
      <p:cxnSp>
        <p:nvCxnSpPr>
          <p:cNvPr id="193" name="Google Shape;193;p23"/>
          <p:cNvCxnSpPr>
            <a:stCxn id="192" idx="3"/>
          </p:cNvCxnSpPr>
          <p:nvPr/>
        </p:nvCxnSpPr>
        <p:spPr>
          <a:xfrm rot="10800000" flipH="1">
            <a:off x="1679825" y="1558275"/>
            <a:ext cx="388800" cy="155400"/>
          </a:xfrm>
          <a:prstGeom prst="straightConnector1">
            <a:avLst/>
          </a:prstGeom>
          <a:noFill/>
          <a:ln w="9525" cap="flat" cmpd="sng">
            <a:solidFill>
              <a:srgbClr val="FF0000"/>
            </a:solidFill>
            <a:prstDash val="solid"/>
            <a:round/>
            <a:headEnd type="none" w="med" len="med"/>
            <a:tailEnd type="triangle" w="med" len="med"/>
          </a:ln>
        </p:spPr>
      </p:cxnSp>
      <p:cxnSp>
        <p:nvCxnSpPr>
          <p:cNvPr id="194" name="Google Shape;194;p23"/>
          <p:cNvCxnSpPr/>
          <p:nvPr/>
        </p:nvCxnSpPr>
        <p:spPr>
          <a:xfrm rot="10800000" flipH="1">
            <a:off x="1193925" y="3103550"/>
            <a:ext cx="945600" cy="120300"/>
          </a:xfrm>
          <a:prstGeom prst="straightConnector1">
            <a:avLst/>
          </a:prstGeom>
          <a:noFill/>
          <a:ln w="9525" cap="flat" cmpd="sng">
            <a:solidFill>
              <a:srgbClr val="FF0000"/>
            </a:solidFill>
            <a:prstDash val="solid"/>
            <a:round/>
            <a:headEnd type="none" w="med" len="med"/>
            <a:tailEnd type="triangle" w="med" len="med"/>
          </a:ln>
        </p:spPr>
      </p:cxnSp>
      <p:cxnSp>
        <p:nvCxnSpPr>
          <p:cNvPr id="195" name="Google Shape;195;p23"/>
          <p:cNvCxnSpPr/>
          <p:nvPr/>
        </p:nvCxnSpPr>
        <p:spPr>
          <a:xfrm>
            <a:off x="1193925" y="3397038"/>
            <a:ext cx="953100" cy="1006500"/>
          </a:xfrm>
          <a:prstGeom prst="straightConnector1">
            <a:avLst/>
          </a:prstGeom>
          <a:noFill/>
          <a:ln w="9525" cap="flat" cmpd="sng">
            <a:solidFill>
              <a:srgbClr val="FF0000"/>
            </a:solidFill>
            <a:prstDash val="solid"/>
            <a:round/>
            <a:headEnd type="none" w="med" len="med"/>
            <a:tailEnd type="triangle" w="med" len="med"/>
          </a:ln>
        </p:spPr>
      </p:cxnSp>
      <p:sp>
        <p:nvSpPr>
          <p:cNvPr id="196" name="Google Shape;196;p23"/>
          <p:cNvSpPr txBox="1"/>
          <p:nvPr/>
        </p:nvSpPr>
        <p:spPr>
          <a:xfrm>
            <a:off x="138725" y="2800500"/>
            <a:ext cx="1226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Can now see when the change occurred</a:t>
            </a:r>
            <a:endParaRPr/>
          </a:p>
        </p:txBody>
      </p:sp>
      <p:cxnSp>
        <p:nvCxnSpPr>
          <p:cNvPr id="197" name="Google Shape;197;p23"/>
          <p:cNvCxnSpPr/>
          <p:nvPr/>
        </p:nvCxnSpPr>
        <p:spPr>
          <a:xfrm flipH="1">
            <a:off x="7306325" y="2855775"/>
            <a:ext cx="906600" cy="468900"/>
          </a:xfrm>
          <a:prstGeom prst="straightConnector1">
            <a:avLst/>
          </a:prstGeom>
          <a:noFill/>
          <a:ln w="9525" cap="flat" cmpd="sng">
            <a:solidFill>
              <a:srgbClr val="FF0000"/>
            </a:solidFill>
            <a:prstDash val="solid"/>
            <a:round/>
            <a:headEnd type="none" w="med" len="med"/>
            <a:tailEnd type="triangle" w="med" len="med"/>
          </a:ln>
        </p:spPr>
      </p:cxnSp>
      <p:sp>
        <p:nvSpPr>
          <p:cNvPr id="198" name="Google Shape;198;p23"/>
          <p:cNvSpPr txBox="1"/>
          <p:nvPr/>
        </p:nvSpPr>
        <p:spPr>
          <a:xfrm>
            <a:off x="7594050" y="2116650"/>
            <a:ext cx="154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Can now see the changes to the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Users can view the change in context using our new animation tool</a:t>
            </a:r>
            <a:endParaRPr dirty="0"/>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05" name="Google Shape;205;p24"/>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06" name="Google Shape;206;p24"/>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7" name="Google Shape;207;p24"/>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9, </a:t>
            </a:r>
            <a:r>
              <a:rPr lang="en" sz="900" u="sng">
                <a:solidFill>
                  <a:schemeClr val="hlink"/>
                </a:solidFill>
                <a:hlinkClick r:id="rId3"/>
              </a:rPr>
              <a:t>https://youtu.be/qHSVvcubuYo</a:t>
            </a:r>
            <a:r>
              <a:rPr lang="en" sz="900"/>
              <a:t> </a:t>
            </a:r>
            <a:endParaRPr sz="900"/>
          </a:p>
        </p:txBody>
      </p:sp>
      <p:pic>
        <p:nvPicPr>
          <p:cNvPr id="208" name="Google Shape;208;p24"/>
          <p:cNvPicPr preferRelativeResize="0"/>
          <p:nvPr/>
        </p:nvPicPr>
        <p:blipFill>
          <a:blip r:embed="rId4">
            <a:alphaModFix/>
          </a:blip>
          <a:stretch>
            <a:fillRect/>
          </a:stretch>
        </p:blipFill>
        <p:spPr>
          <a:xfrm>
            <a:off x="1590226" y="1491850"/>
            <a:ext cx="6325099" cy="289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The architecture design for the change-text search engine includes acquisition, indexing, and replay</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15" name="Google Shape;215;p25"/>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16" name="Google Shape;216;p25"/>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7" name="Google Shape;217;p25"/>
          <p:cNvPicPr preferRelativeResize="0"/>
          <p:nvPr/>
        </p:nvPicPr>
        <p:blipFill>
          <a:blip r:embed="rId3">
            <a:alphaModFix/>
          </a:blip>
          <a:stretch>
            <a:fillRect/>
          </a:stretch>
        </p:blipFill>
        <p:spPr>
          <a:xfrm>
            <a:off x="1965913" y="1489875"/>
            <a:ext cx="5212178" cy="2931850"/>
          </a:xfrm>
          <a:prstGeom prst="rect">
            <a:avLst/>
          </a:prstGeom>
          <a:noFill/>
          <a:ln>
            <a:noFill/>
          </a:ln>
        </p:spPr>
      </p:pic>
      <p:sp>
        <p:nvSpPr>
          <p:cNvPr id="218" name="Google Shape;218;p25"/>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6</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p:nvPr/>
        </p:nvSpPr>
        <p:spPr>
          <a:xfrm>
            <a:off x="4892475" y="1802700"/>
            <a:ext cx="1538100" cy="2262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Mementos in public web archives can be </a:t>
            </a:r>
            <a:r>
              <a:rPr lang="en" i="1"/>
              <a:t>synthesized</a:t>
            </a:r>
            <a:r>
              <a:rPr lang="en"/>
              <a:t> into WARC files using Hypercane</a:t>
            </a:r>
            <a:endParaRPr/>
          </a:p>
        </p:txBody>
      </p:sp>
      <p:sp>
        <p:nvSpPr>
          <p:cNvPr id="225" name="Google Shape;22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26" name="Google Shape;226;p26"/>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27" name="Google Shape;227;p26"/>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8" name="Google Shape;228;p26"/>
          <p:cNvSpPr/>
          <p:nvPr/>
        </p:nvSpPr>
        <p:spPr>
          <a:xfrm>
            <a:off x="2518075" y="2269450"/>
            <a:ext cx="13446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URI-M</a:t>
            </a:r>
            <a:endParaRPr/>
          </a:p>
        </p:txBody>
      </p:sp>
      <p:cxnSp>
        <p:nvCxnSpPr>
          <p:cNvPr id="229" name="Google Shape;229;p26"/>
          <p:cNvCxnSpPr/>
          <p:nvPr/>
        </p:nvCxnSpPr>
        <p:spPr>
          <a:xfrm>
            <a:off x="3961925" y="3052575"/>
            <a:ext cx="831300" cy="6600"/>
          </a:xfrm>
          <a:prstGeom prst="straightConnector1">
            <a:avLst/>
          </a:prstGeom>
          <a:noFill/>
          <a:ln w="9525" cap="flat" cmpd="sng">
            <a:solidFill>
              <a:schemeClr val="dk1"/>
            </a:solidFill>
            <a:prstDash val="solid"/>
            <a:round/>
            <a:headEnd type="none" w="med" len="med"/>
            <a:tailEnd type="triangle" w="med" len="med"/>
          </a:ln>
        </p:spPr>
      </p:cxnSp>
      <p:sp>
        <p:nvSpPr>
          <p:cNvPr id="230" name="Google Shape;230;p26"/>
          <p:cNvSpPr/>
          <p:nvPr/>
        </p:nvSpPr>
        <p:spPr>
          <a:xfrm>
            <a:off x="7458275" y="2332050"/>
            <a:ext cx="13446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warc</a:t>
            </a:r>
            <a:endParaRPr/>
          </a:p>
        </p:txBody>
      </p:sp>
      <p:sp>
        <p:nvSpPr>
          <p:cNvPr id="231" name="Google Shape;231;p26"/>
          <p:cNvSpPr txBox="1"/>
          <p:nvPr/>
        </p:nvSpPr>
        <p:spPr>
          <a:xfrm>
            <a:off x="4855550" y="2925900"/>
            <a:ext cx="1541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HTML</a:t>
            </a:r>
            <a:endParaRPr/>
          </a:p>
          <a:p>
            <a:pPr marL="0" lvl="0" indent="0" algn="ctr" rtl="0">
              <a:spcBef>
                <a:spcPts val="0"/>
              </a:spcBef>
              <a:spcAft>
                <a:spcPts val="0"/>
              </a:spcAft>
              <a:buNone/>
            </a:pPr>
            <a:r>
              <a:rPr lang="en"/>
              <a:t>images</a:t>
            </a:r>
            <a:endParaRPr/>
          </a:p>
          <a:p>
            <a:pPr marL="0" lvl="0" indent="0" algn="ctr" rtl="0">
              <a:spcBef>
                <a:spcPts val="0"/>
              </a:spcBef>
              <a:spcAft>
                <a:spcPts val="0"/>
              </a:spcAft>
              <a:buNone/>
            </a:pPr>
            <a:r>
              <a:rPr lang="en"/>
              <a:t>JavaScript</a:t>
            </a:r>
            <a:endParaRPr/>
          </a:p>
          <a:p>
            <a:pPr marL="0" lvl="0" indent="0" algn="ctr" rtl="0">
              <a:spcBef>
                <a:spcPts val="0"/>
              </a:spcBef>
              <a:spcAft>
                <a:spcPts val="0"/>
              </a:spcAft>
              <a:buNone/>
            </a:pPr>
            <a:r>
              <a:rPr lang="en"/>
              <a:t>CSS</a:t>
            </a:r>
            <a:endParaRPr/>
          </a:p>
        </p:txBody>
      </p:sp>
      <p:pic>
        <p:nvPicPr>
          <p:cNvPr id="232" name="Google Shape;232;p26"/>
          <p:cNvPicPr preferRelativeResize="0"/>
          <p:nvPr/>
        </p:nvPicPr>
        <p:blipFill>
          <a:blip r:embed="rId3">
            <a:alphaModFix/>
          </a:blip>
          <a:stretch>
            <a:fillRect/>
          </a:stretch>
        </p:blipFill>
        <p:spPr>
          <a:xfrm>
            <a:off x="5116775" y="1871200"/>
            <a:ext cx="1018642" cy="935600"/>
          </a:xfrm>
          <a:prstGeom prst="rect">
            <a:avLst/>
          </a:prstGeom>
          <a:noFill/>
          <a:ln>
            <a:noFill/>
          </a:ln>
        </p:spPr>
      </p:pic>
      <p:pic>
        <p:nvPicPr>
          <p:cNvPr id="233" name="Google Shape;233;p26"/>
          <p:cNvPicPr preferRelativeResize="0"/>
          <p:nvPr/>
        </p:nvPicPr>
        <p:blipFill>
          <a:blip r:embed="rId4">
            <a:alphaModFix/>
          </a:blip>
          <a:stretch>
            <a:fillRect/>
          </a:stretch>
        </p:blipFill>
        <p:spPr>
          <a:xfrm>
            <a:off x="152428" y="1541375"/>
            <a:ext cx="2030976" cy="1142425"/>
          </a:xfrm>
          <a:prstGeom prst="rect">
            <a:avLst/>
          </a:prstGeom>
          <a:noFill/>
          <a:ln>
            <a:noFill/>
          </a:ln>
        </p:spPr>
      </p:pic>
      <p:sp>
        <p:nvSpPr>
          <p:cNvPr id="234" name="Google Shape;234;p26"/>
          <p:cNvSpPr/>
          <p:nvPr/>
        </p:nvSpPr>
        <p:spPr>
          <a:xfrm>
            <a:off x="152425" y="1491850"/>
            <a:ext cx="12129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Shawn Jones, Hypercane, </a:t>
            </a:r>
            <a:r>
              <a:rPr lang="en" sz="900" u="sng">
                <a:solidFill>
                  <a:schemeClr val="hlink"/>
                </a:solidFill>
                <a:hlinkClick r:id="rId5"/>
              </a:rPr>
              <a:t>https://github.com/lanl/hypercane</a:t>
            </a:r>
            <a:r>
              <a:rPr lang="en" sz="900"/>
              <a:t> </a:t>
            </a:r>
            <a:endParaRPr sz="900"/>
          </a:p>
        </p:txBody>
      </p:sp>
      <p:cxnSp>
        <p:nvCxnSpPr>
          <p:cNvPr id="236" name="Google Shape;236;p26"/>
          <p:cNvCxnSpPr/>
          <p:nvPr/>
        </p:nvCxnSpPr>
        <p:spPr>
          <a:xfrm>
            <a:off x="6474575" y="3052575"/>
            <a:ext cx="831300" cy="66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p:nvPr/>
        </p:nvSpPr>
        <p:spPr>
          <a:xfrm>
            <a:off x="7567350" y="1802200"/>
            <a:ext cx="1455300" cy="2262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4070925" y="1691700"/>
            <a:ext cx="1164000" cy="2262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A Lucene index stores the webpage text and change text calculations</a:t>
            </a:r>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45" name="Google Shape;245;p27"/>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46" name="Google Shape;246;p27"/>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7" name="Google Shape;247;p27"/>
          <p:cNvSpPr/>
          <p:nvPr/>
        </p:nvSpPr>
        <p:spPr>
          <a:xfrm>
            <a:off x="2365675" y="2269450"/>
            <a:ext cx="11640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warc</a:t>
            </a:r>
            <a:endParaRPr/>
          </a:p>
        </p:txBody>
      </p:sp>
      <p:cxnSp>
        <p:nvCxnSpPr>
          <p:cNvPr id="248" name="Google Shape;248;p27"/>
          <p:cNvCxnSpPr/>
          <p:nvPr/>
        </p:nvCxnSpPr>
        <p:spPr>
          <a:xfrm>
            <a:off x="3622550" y="3032025"/>
            <a:ext cx="369600" cy="3900"/>
          </a:xfrm>
          <a:prstGeom prst="straightConnector1">
            <a:avLst/>
          </a:prstGeom>
          <a:noFill/>
          <a:ln w="9525" cap="flat" cmpd="sng">
            <a:solidFill>
              <a:schemeClr val="dk1"/>
            </a:solidFill>
            <a:prstDash val="solid"/>
            <a:round/>
            <a:headEnd type="none" w="med" len="med"/>
            <a:tailEnd type="triangle" w="med" len="med"/>
          </a:ln>
        </p:spPr>
      </p:cxnSp>
      <p:sp>
        <p:nvSpPr>
          <p:cNvPr id="249" name="Google Shape;249;p27"/>
          <p:cNvSpPr txBox="1"/>
          <p:nvPr/>
        </p:nvSpPr>
        <p:spPr>
          <a:xfrm>
            <a:off x="4170350" y="2932800"/>
            <a:ext cx="100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tokens</a:t>
            </a:r>
            <a:endParaRPr/>
          </a:p>
          <a:p>
            <a:pPr marL="0" lvl="0" indent="0" algn="ctr" rtl="0">
              <a:spcBef>
                <a:spcPts val="0"/>
              </a:spcBef>
              <a:spcAft>
                <a:spcPts val="0"/>
              </a:spcAft>
              <a:buNone/>
            </a:pPr>
            <a:r>
              <a:rPr lang="en"/>
              <a:t>metadata</a:t>
            </a:r>
            <a:endParaRPr/>
          </a:p>
        </p:txBody>
      </p:sp>
      <p:pic>
        <p:nvPicPr>
          <p:cNvPr id="250" name="Google Shape;250;p27"/>
          <p:cNvPicPr preferRelativeResize="0"/>
          <p:nvPr/>
        </p:nvPicPr>
        <p:blipFill>
          <a:blip r:embed="rId3">
            <a:alphaModFix/>
          </a:blip>
          <a:stretch>
            <a:fillRect/>
          </a:stretch>
        </p:blipFill>
        <p:spPr>
          <a:xfrm>
            <a:off x="152428" y="1541375"/>
            <a:ext cx="2030976" cy="1142425"/>
          </a:xfrm>
          <a:prstGeom prst="rect">
            <a:avLst/>
          </a:prstGeom>
          <a:noFill/>
          <a:ln>
            <a:noFill/>
          </a:ln>
        </p:spPr>
      </p:pic>
      <p:sp>
        <p:nvSpPr>
          <p:cNvPr id="251" name="Google Shape;251;p27"/>
          <p:cNvSpPr/>
          <p:nvPr/>
        </p:nvSpPr>
        <p:spPr>
          <a:xfrm>
            <a:off x="74275" y="1871200"/>
            <a:ext cx="21495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5790750" y="2183325"/>
            <a:ext cx="1164000" cy="17013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Lucene inverted index</a:t>
            </a:r>
            <a:endParaRPr/>
          </a:p>
        </p:txBody>
      </p:sp>
      <p:sp>
        <p:nvSpPr>
          <p:cNvPr id="253" name="Google Shape;253;p27"/>
          <p:cNvSpPr txBox="1"/>
          <p:nvPr/>
        </p:nvSpPr>
        <p:spPr>
          <a:xfrm>
            <a:off x="4169563" y="1890400"/>
            <a:ext cx="1009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UKWA WARC indexer</a:t>
            </a:r>
            <a:endParaRPr/>
          </a:p>
        </p:txBody>
      </p:sp>
      <p:sp>
        <p:nvSpPr>
          <p:cNvPr id="254" name="Google Shape;254;p27"/>
          <p:cNvSpPr txBox="1"/>
          <p:nvPr/>
        </p:nvSpPr>
        <p:spPr>
          <a:xfrm>
            <a:off x="7572650" y="1795000"/>
            <a:ext cx="15381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*NEW*</a:t>
            </a:r>
            <a:endParaRPr b="1"/>
          </a:p>
          <a:p>
            <a:pPr marL="0" lvl="0" indent="0" algn="ctr" rtl="0">
              <a:spcBef>
                <a:spcPts val="0"/>
              </a:spcBef>
              <a:spcAft>
                <a:spcPts val="0"/>
              </a:spcAft>
              <a:buNone/>
            </a:pPr>
            <a:r>
              <a:rPr lang="en" b="1"/>
              <a:t>Change Text Calculations</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u="sng"/>
              <a:t>Coalescing:</a:t>
            </a:r>
            <a:endParaRPr b="1" u="sng"/>
          </a:p>
          <a:p>
            <a:pPr marL="182880" lvl="0" indent="-226059" algn="l" rtl="0">
              <a:spcBef>
                <a:spcPts val="0"/>
              </a:spcBef>
              <a:spcAft>
                <a:spcPts val="0"/>
              </a:spcAft>
              <a:buSzPts val="1400"/>
              <a:buChar char="●"/>
            </a:pPr>
            <a:r>
              <a:rPr lang="en"/>
              <a:t>Validity range calculation </a:t>
            </a:r>
            <a:endParaRPr/>
          </a:p>
          <a:p>
            <a:pPr marL="182880" lvl="0" indent="-226059" algn="l" rtl="0">
              <a:spcBef>
                <a:spcPts val="0"/>
              </a:spcBef>
              <a:spcAft>
                <a:spcPts val="0"/>
              </a:spcAft>
              <a:buSzPts val="1400"/>
              <a:buChar char="●"/>
            </a:pPr>
            <a:r>
              <a:rPr lang="en"/>
              <a:t>Added and deleted terms calculations</a:t>
            </a:r>
            <a:endParaRPr/>
          </a:p>
        </p:txBody>
      </p:sp>
      <p:sp>
        <p:nvSpPr>
          <p:cNvPr id="255" name="Google Shape;255;p27"/>
          <p:cNvSpPr txBox="1"/>
          <p:nvPr/>
        </p:nvSpPr>
        <p:spPr>
          <a:xfrm>
            <a:off x="214925" y="42297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Berberich et al. 2007. A time machine for text search. SIGIR '07. </a:t>
            </a:r>
            <a:r>
              <a:rPr lang="en" sz="900" u="sng">
                <a:solidFill>
                  <a:schemeClr val="hlink"/>
                </a:solidFill>
                <a:hlinkClick r:id="rId4"/>
              </a:rPr>
              <a:t>https://dl.acm.org/doi/10.1145/1277741.1277831</a:t>
            </a:r>
            <a:r>
              <a:rPr lang="en" sz="900"/>
              <a:t>.</a:t>
            </a:r>
            <a:endParaRPr sz="900"/>
          </a:p>
          <a:p>
            <a:pPr marL="0" lvl="0" indent="0" algn="l" rtl="0">
              <a:spcBef>
                <a:spcPts val="0"/>
              </a:spcBef>
              <a:spcAft>
                <a:spcPts val="0"/>
              </a:spcAft>
              <a:buNone/>
            </a:pPr>
            <a:r>
              <a:rPr lang="en" sz="900"/>
              <a:t>Andy Jackson, UKWA WARC Indexer, </a:t>
            </a:r>
            <a:r>
              <a:rPr lang="en" sz="900" u="sng">
                <a:solidFill>
                  <a:schemeClr val="hlink"/>
                </a:solidFill>
                <a:hlinkClick r:id="rId5"/>
              </a:rPr>
              <a:t>https://github.com/ukwa/webarchive-discovery/tree/master/warc-indexer</a:t>
            </a:r>
            <a:r>
              <a:rPr lang="en" sz="900"/>
              <a:t> </a:t>
            </a:r>
            <a:endParaRPr sz="900"/>
          </a:p>
        </p:txBody>
      </p:sp>
      <p:cxnSp>
        <p:nvCxnSpPr>
          <p:cNvPr id="256" name="Google Shape;256;p27"/>
          <p:cNvCxnSpPr/>
          <p:nvPr/>
        </p:nvCxnSpPr>
        <p:spPr>
          <a:xfrm>
            <a:off x="5293963" y="3032025"/>
            <a:ext cx="369600" cy="3900"/>
          </a:xfrm>
          <a:prstGeom prst="straightConnector1">
            <a:avLst/>
          </a:prstGeom>
          <a:noFill/>
          <a:ln w="9525" cap="flat" cmpd="sng">
            <a:solidFill>
              <a:schemeClr val="dk1"/>
            </a:solidFill>
            <a:prstDash val="solid"/>
            <a:round/>
            <a:headEnd type="none" w="med" len="med"/>
            <a:tailEnd type="triangle" w="med" len="med"/>
          </a:ln>
        </p:spPr>
      </p:cxnSp>
      <p:cxnSp>
        <p:nvCxnSpPr>
          <p:cNvPr id="257" name="Google Shape;257;p27"/>
          <p:cNvCxnSpPr/>
          <p:nvPr/>
        </p:nvCxnSpPr>
        <p:spPr>
          <a:xfrm>
            <a:off x="7052238" y="3049338"/>
            <a:ext cx="369600" cy="3900"/>
          </a:xfrm>
          <a:prstGeom prst="straightConnector1">
            <a:avLst/>
          </a:prstGeom>
          <a:noFill/>
          <a:ln w="9525" cap="flat" cmpd="sng">
            <a:solidFill>
              <a:schemeClr val="dk1"/>
            </a:solidFill>
            <a:prstDash val="solid"/>
            <a:round/>
            <a:headEnd type="none" w="med" len="med"/>
            <a:tailEnd type="triangle" w="med" len="med"/>
          </a:ln>
        </p:spPr>
      </p:cxnSp>
      <p:cxnSp>
        <p:nvCxnSpPr>
          <p:cNvPr id="258" name="Google Shape;258;p27"/>
          <p:cNvCxnSpPr/>
          <p:nvPr/>
        </p:nvCxnSpPr>
        <p:spPr>
          <a:xfrm rot="10800000">
            <a:off x="7022388" y="3238188"/>
            <a:ext cx="429300" cy="48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p:nvPr/>
        </p:nvSpPr>
        <p:spPr>
          <a:xfrm>
            <a:off x="4706800" y="1783300"/>
            <a:ext cx="1538100" cy="2262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The PyWB CDX index stores the replay information </a:t>
            </a:r>
            <a:endParaRPr/>
          </a:p>
        </p:txBody>
      </p:sp>
      <p:sp>
        <p:nvSpPr>
          <p:cNvPr id="265" name="Google Shape;26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66" name="Google Shape;266;p28"/>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67" name="Google Shape;267;p28"/>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8" name="Google Shape;268;p28"/>
          <p:cNvSpPr/>
          <p:nvPr/>
        </p:nvSpPr>
        <p:spPr>
          <a:xfrm>
            <a:off x="2518075" y="2269450"/>
            <a:ext cx="13446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warc</a:t>
            </a:r>
            <a:endParaRPr/>
          </a:p>
        </p:txBody>
      </p:sp>
      <p:sp>
        <p:nvSpPr>
          <p:cNvPr id="269" name="Google Shape;269;p28"/>
          <p:cNvSpPr txBox="1"/>
          <p:nvPr/>
        </p:nvSpPr>
        <p:spPr>
          <a:xfrm>
            <a:off x="4971175" y="2948825"/>
            <a:ext cx="10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metadata*</a:t>
            </a:r>
            <a:endParaRPr/>
          </a:p>
        </p:txBody>
      </p:sp>
      <p:pic>
        <p:nvPicPr>
          <p:cNvPr id="270" name="Google Shape;270;p28"/>
          <p:cNvPicPr preferRelativeResize="0"/>
          <p:nvPr/>
        </p:nvPicPr>
        <p:blipFill>
          <a:blip r:embed="rId3">
            <a:alphaModFix/>
          </a:blip>
          <a:stretch>
            <a:fillRect/>
          </a:stretch>
        </p:blipFill>
        <p:spPr>
          <a:xfrm>
            <a:off x="152428" y="1541375"/>
            <a:ext cx="2030976" cy="1142425"/>
          </a:xfrm>
          <a:prstGeom prst="rect">
            <a:avLst/>
          </a:prstGeom>
          <a:noFill/>
          <a:ln>
            <a:noFill/>
          </a:ln>
        </p:spPr>
      </p:pic>
      <p:sp>
        <p:nvSpPr>
          <p:cNvPr id="271" name="Google Shape;271;p28"/>
          <p:cNvSpPr/>
          <p:nvPr/>
        </p:nvSpPr>
        <p:spPr>
          <a:xfrm>
            <a:off x="74275" y="1871200"/>
            <a:ext cx="21495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7238550" y="2107125"/>
            <a:ext cx="1344600" cy="17013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PyWB CDX</a:t>
            </a:r>
            <a:endParaRPr/>
          </a:p>
        </p:txBody>
      </p:sp>
      <p:pic>
        <p:nvPicPr>
          <p:cNvPr id="273" name="Google Shape;273;p28"/>
          <p:cNvPicPr preferRelativeResize="0"/>
          <p:nvPr/>
        </p:nvPicPr>
        <p:blipFill>
          <a:blip r:embed="rId4">
            <a:alphaModFix/>
          </a:blip>
          <a:stretch>
            <a:fillRect/>
          </a:stretch>
        </p:blipFill>
        <p:spPr>
          <a:xfrm>
            <a:off x="5200063" y="2183325"/>
            <a:ext cx="548700" cy="484512"/>
          </a:xfrm>
          <a:prstGeom prst="rect">
            <a:avLst/>
          </a:prstGeom>
          <a:noFill/>
          <a:ln>
            <a:noFill/>
          </a:ln>
        </p:spPr>
      </p:pic>
      <p:sp>
        <p:nvSpPr>
          <p:cNvPr id="274" name="Google Shape;274;p28"/>
          <p:cNvSpPr txBox="1"/>
          <p:nvPr/>
        </p:nvSpPr>
        <p:spPr>
          <a:xfrm>
            <a:off x="214925" y="4112675"/>
            <a:ext cx="861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*unfortunately the CDX “WARC record length” field is </a:t>
            </a:r>
            <a:r>
              <a:rPr lang="en" sz="900" u="sng">
                <a:solidFill>
                  <a:schemeClr val="hlink"/>
                </a:solidFill>
                <a:hlinkClick r:id="rId5"/>
              </a:rPr>
              <a:t>not included in</a:t>
            </a:r>
            <a:r>
              <a:rPr lang="en" sz="900"/>
              <a:t>  the metadata stored in the Lucene index by the UKWA WARC Indexer, </a:t>
            </a:r>
            <a:endParaRPr sz="900"/>
          </a:p>
          <a:p>
            <a:pPr marL="0" lvl="0" indent="0" algn="l" rtl="0">
              <a:spcBef>
                <a:spcPts val="0"/>
              </a:spcBef>
              <a:spcAft>
                <a:spcPts val="0"/>
              </a:spcAft>
              <a:buNone/>
            </a:pPr>
            <a:r>
              <a:rPr lang="en" sz="900"/>
              <a:t>requiring each WARC to be indexed twice</a:t>
            </a:r>
            <a:endParaRPr sz="900"/>
          </a:p>
          <a:p>
            <a:pPr marL="0" lvl="0" indent="0" algn="l" rtl="0">
              <a:spcBef>
                <a:spcPts val="0"/>
              </a:spcBef>
              <a:spcAft>
                <a:spcPts val="0"/>
              </a:spcAft>
              <a:buNone/>
            </a:pPr>
            <a:r>
              <a:rPr lang="en" sz="900"/>
              <a:t>PyWB, </a:t>
            </a:r>
            <a:r>
              <a:rPr lang="en" sz="900" u="sng">
                <a:solidFill>
                  <a:schemeClr val="hlink"/>
                </a:solidFill>
                <a:hlinkClick r:id="rId6"/>
              </a:rPr>
              <a:t>https://github.com/webrecorder/pywb</a:t>
            </a:r>
            <a:r>
              <a:rPr lang="en" sz="900"/>
              <a:t> </a:t>
            </a:r>
            <a:endParaRPr sz="900"/>
          </a:p>
        </p:txBody>
      </p:sp>
      <p:cxnSp>
        <p:nvCxnSpPr>
          <p:cNvPr id="275" name="Google Shape;275;p28"/>
          <p:cNvCxnSpPr/>
          <p:nvPr/>
        </p:nvCxnSpPr>
        <p:spPr>
          <a:xfrm>
            <a:off x="6466425" y="3033975"/>
            <a:ext cx="596400" cy="0"/>
          </a:xfrm>
          <a:prstGeom prst="straightConnector1">
            <a:avLst/>
          </a:prstGeom>
          <a:noFill/>
          <a:ln w="9525" cap="flat" cmpd="sng">
            <a:solidFill>
              <a:schemeClr val="dk1"/>
            </a:solidFill>
            <a:prstDash val="solid"/>
            <a:round/>
            <a:headEnd type="none" w="med" len="med"/>
            <a:tailEnd type="triangle" w="med" len="med"/>
          </a:ln>
        </p:spPr>
      </p:cxnSp>
      <p:cxnSp>
        <p:nvCxnSpPr>
          <p:cNvPr id="276" name="Google Shape;276;p28"/>
          <p:cNvCxnSpPr/>
          <p:nvPr/>
        </p:nvCxnSpPr>
        <p:spPr>
          <a:xfrm>
            <a:off x="3908975" y="3033975"/>
            <a:ext cx="5964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Multiple versions of webpages are grouped together in the SERP to show the differences over time</a:t>
            </a:r>
            <a:endParaRPr dirty="0"/>
          </a:p>
        </p:txBody>
      </p:sp>
      <p:sp>
        <p:nvSpPr>
          <p:cNvPr id="282" name="Google Shape;28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83" name="Google Shape;283;p29"/>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284" name="Google Shape;284;p29"/>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5" name="Google Shape;285;p29"/>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7</a:t>
            </a:r>
            <a:endParaRPr sz="900"/>
          </a:p>
        </p:txBody>
      </p:sp>
      <p:pic>
        <p:nvPicPr>
          <p:cNvPr id="286" name="Google Shape;286;p29"/>
          <p:cNvPicPr preferRelativeResize="0"/>
          <p:nvPr/>
        </p:nvPicPr>
        <p:blipFill>
          <a:blip r:embed="rId3">
            <a:alphaModFix/>
          </a:blip>
          <a:stretch>
            <a:fillRect/>
          </a:stretch>
        </p:blipFill>
        <p:spPr>
          <a:xfrm>
            <a:off x="1742263" y="1488963"/>
            <a:ext cx="5659469" cy="3090025"/>
          </a:xfrm>
          <a:prstGeom prst="rect">
            <a:avLst/>
          </a:prstGeom>
          <a:noFill/>
          <a:ln>
            <a:noFill/>
          </a:ln>
        </p:spPr>
      </p:pic>
      <p:sp>
        <p:nvSpPr>
          <p:cNvPr id="287" name="Google Shape;287;p29"/>
          <p:cNvSpPr txBox="1"/>
          <p:nvPr/>
        </p:nvSpPr>
        <p:spPr>
          <a:xfrm>
            <a:off x="62525" y="1482075"/>
            <a:ext cx="1541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Links to 3 versions that best show the changes</a:t>
            </a:r>
            <a:endParaRPr>
              <a:solidFill>
                <a:srgbClr val="FF0000"/>
              </a:solidFill>
            </a:endParaRPr>
          </a:p>
        </p:txBody>
      </p:sp>
      <p:cxnSp>
        <p:nvCxnSpPr>
          <p:cNvPr id="288" name="Google Shape;288;p29"/>
          <p:cNvCxnSpPr/>
          <p:nvPr/>
        </p:nvCxnSpPr>
        <p:spPr>
          <a:xfrm>
            <a:off x="1271175" y="2125775"/>
            <a:ext cx="560700" cy="128100"/>
          </a:xfrm>
          <a:prstGeom prst="straightConnector1">
            <a:avLst/>
          </a:prstGeom>
          <a:noFill/>
          <a:ln w="9525" cap="flat" cmpd="sng">
            <a:solidFill>
              <a:srgbClr val="FF0000"/>
            </a:solidFill>
            <a:prstDash val="solid"/>
            <a:round/>
            <a:headEnd type="none" w="med" len="med"/>
            <a:tailEnd type="triangle" w="med" len="med"/>
          </a:ln>
        </p:spPr>
      </p:cxnSp>
      <p:cxnSp>
        <p:nvCxnSpPr>
          <p:cNvPr id="289" name="Google Shape;289;p29"/>
          <p:cNvCxnSpPr/>
          <p:nvPr/>
        </p:nvCxnSpPr>
        <p:spPr>
          <a:xfrm>
            <a:off x="1255175" y="1965525"/>
            <a:ext cx="2591700" cy="244500"/>
          </a:xfrm>
          <a:prstGeom prst="straightConnector1">
            <a:avLst/>
          </a:prstGeom>
          <a:noFill/>
          <a:ln w="9525" cap="flat" cmpd="sng">
            <a:solidFill>
              <a:srgbClr val="FF0000"/>
            </a:solidFill>
            <a:prstDash val="solid"/>
            <a:round/>
            <a:headEnd type="none" w="med" len="med"/>
            <a:tailEnd type="triangle" w="med" len="med"/>
          </a:ln>
        </p:spPr>
      </p:cxnSp>
      <p:cxnSp>
        <p:nvCxnSpPr>
          <p:cNvPr id="290" name="Google Shape;290;p29"/>
          <p:cNvCxnSpPr/>
          <p:nvPr/>
        </p:nvCxnSpPr>
        <p:spPr>
          <a:xfrm>
            <a:off x="1062875" y="2302025"/>
            <a:ext cx="721200" cy="1762800"/>
          </a:xfrm>
          <a:prstGeom prst="straightConnector1">
            <a:avLst/>
          </a:prstGeom>
          <a:noFill/>
          <a:ln w="9525" cap="flat" cmpd="sng">
            <a:solidFill>
              <a:srgbClr val="FF0000"/>
            </a:solidFill>
            <a:prstDash val="solid"/>
            <a:round/>
            <a:headEnd type="none" w="med" len="med"/>
            <a:tailEnd type="triangle" w="med" len="med"/>
          </a:ln>
        </p:spPr>
      </p:cxnSp>
      <p:sp>
        <p:nvSpPr>
          <p:cNvPr id="291" name="Google Shape;291;p29"/>
          <p:cNvSpPr txBox="1"/>
          <p:nvPr/>
        </p:nvSpPr>
        <p:spPr>
          <a:xfrm>
            <a:off x="1741400" y="2734625"/>
            <a:ext cx="15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diff</a:t>
            </a:r>
            <a:endParaRPr>
              <a:solidFill>
                <a:srgbClr val="FF0000"/>
              </a:solidFill>
            </a:endParaRPr>
          </a:p>
        </p:txBody>
      </p:sp>
      <p:sp>
        <p:nvSpPr>
          <p:cNvPr id="292" name="Google Shape;292;p29"/>
          <p:cNvSpPr txBox="1"/>
          <p:nvPr/>
        </p:nvSpPr>
        <p:spPr>
          <a:xfrm>
            <a:off x="7464175" y="2870838"/>
            <a:ext cx="154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Links to 2 new ways to view the differences </a:t>
            </a:r>
            <a:endParaRPr>
              <a:solidFill>
                <a:srgbClr val="FF0000"/>
              </a:solidFill>
            </a:endParaRPr>
          </a:p>
        </p:txBody>
      </p:sp>
      <p:cxnSp>
        <p:nvCxnSpPr>
          <p:cNvPr id="293" name="Google Shape;293;p29"/>
          <p:cNvCxnSpPr/>
          <p:nvPr/>
        </p:nvCxnSpPr>
        <p:spPr>
          <a:xfrm flipH="1">
            <a:off x="6881275" y="3650125"/>
            <a:ext cx="993600" cy="673200"/>
          </a:xfrm>
          <a:prstGeom prst="straightConnector1">
            <a:avLst/>
          </a:prstGeom>
          <a:noFill/>
          <a:ln w="9525" cap="flat" cmpd="sng">
            <a:solidFill>
              <a:srgbClr val="FF0000"/>
            </a:solidFill>
            <a:prstDash val="solid"/>
            <a:round/>
            <a:headEnd type="none" w="med" len="med"/>
            <a:tailEnd type="triangle" w="med" len="med"/>
          </a:ln>
        </p:spPr>
      </p:cxnSp>
      <p:cxnSp>
        <p:nvCxnSpPr>
          <p:cNvPr id="294" name="Google Shape;294;p29"/>
          <p:cNvCxnSpPr/>
          <p:nvPr/>
        </p:nvCxnSpPr>
        <p:spPr>
          <a:xfrm rot="10800000">
            <a:off x="7215625" y="2350150"/>
            <a:ext cx="593100" cy="512700"/>
          </a:xfrm>
          <a:prstGeom prst="straightConnector1">
            <a:avLst/>
          </a:prstGeom>
          <a:noFill/>
          <a:ln w="9525" cap="flat" cmpd="sng">
            <a:solidFill>
              <a:srgbClr val="FF0000"/>
            </a:solidFill>
            <a:prstDash val="solid"/>
            <a:round/>
            <a:headEnd type="none" w="med" len="med"/>
            <a:tailEnd type="triangle" w="med" len="med"/>
          </a:ln>
        </p:spPr>
      </p:cxnSp>
      <p:sp>
        <p:nvSpPr>
          <p:cNvPr id="295" name="Google Shape;295;p29"/>
          <p:cNvSpPr txBox="1"/>
          <p:nvPr/>
        </p:nvSpPr>
        <p:spPr>
          <a:xfrm>
            <a:off x="3778325" y="4267375"/>
            <a:ext cx="236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term lifespan</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Users can view differences on a webpage over time using a sliding diff tool</a:t>
            </a:r>
            <a:endParaRPr dirty="0"/>
          </a:p>
        </p:txBody>
      </p:sp>
      <p:sp>
        <p:nvSpPr>
          <p:cNvPr id="301" name="Google Shape;30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02" name="Google Shape;302;p30"/>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03" name="Google Shape;303;p30"/>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4" name="Google Shape;304;p30"/>
          <p:cNvSpPr txBox="1"/>
          <p:nvPr/>
        </p:nvSpPr>
        <p:spPr>
          <a:xfrm>
            <a:off x="214925" y="43059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8 - animation</a:t>
            </a:r>
            <a:endParaRPr sz="900"/>
          </a:p>
          <a:p>
            <a:pPr marL="0" lvl="0" indent="0" algn="l" rtl="0">
              <a:spcBef>
                <a:spcPts val="0"/>
              </a:spcBef>
              <a:spcAft>
                <a:spcPts val="0"/>
              </a:spcAft>
              <a:buNone/>
            </a:pPr>
            <a:r>
              <a:rPr lang="en" sz="900"/>
              <a:t>Henley, Austin. Hey Dropbox, why can't I compare file versions like this? </a:t>
            </a:r>
            <a:r>
              <a:rPr lang="en" sz="900" u="sng">
                <a:solidFill>
                  <a:schemeClr val="hlink"/>
                </a:solidFill>
                <a:hlinkClick r:id="rId3"/>
              </a:rPr>
              <a:t>https://austinhenley.com/blog/whycanticomparefileversions.html</a:t>
            </a:r>
            <a:r>
              <a:rPr lang="en" sz="900"/>
              <a:t> </a:t>
            </a:r>
            <a:endParaRPr sz="900"/>
          </a:p>
        </p:txBody>
      </p:sp>
      <p:pic>
        <p:nvPicPr>
          <p:cNvPr id="305" name="Google Shape;305;p30"/>
          <p:cNvPicPr preferRelativeResize="0"/>
          <p:nvPr/>
        </p:nvPicPr>
        <p:blipFill>
          <a:blip r:embed="rId4">
            <a:alphaModFix/>
          </a:blip>
          <a:stretch>
            <a:fillRect/>
          </a:stretch>
        </p:blipFill>
        <p:spPr>
          <a:xfrm>
            <a:off x="1438900" y="1454125"/>
            <a:ext cx="5841049" cy="2936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Users can incrementally view changes in context with the animated differences tool</a:t>
            </a:r>
            <a:endParaRPr/>
          </a:p>
        </p:txBody>
      </p:sp>
      <p:sp>
        <p:nvSpPr>
          <p:cNvPr id="311" name="Google Shape;31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12" name="Google Shape;312;p31"/>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13" name="Google Shape;313;p31"/>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14" name="Google Shape;314;p31"/>
          <p:cNvSpPr txBox="1"/>
          <p:nvPr/>
        </p:nvSpPr>
        <p:spPr>
          <a:xfrm>
            <a:off x="214925" y="43059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Animated deletion of “gas” on https://www.epa.gov/recycle/reducing-wasted-food-home  between 2016-05-30 14:35:25 and 2020-06-22 12:06:32</a:t>
            </a:r>
            <a:endParaRPr sz="900"/>
          </a:p>
          <a:p>
            <a:pPr marL="0" lvl="0" indent="0" algn="l" rtl="0">
              <a:spcBef>
                <a:spcPts val="0"/>
              </a:spcBef>
              <a:spcAft>
                <a:spcPts val="0"/>
              </a:spcAft>
              <a:buNone/>
            </a:pPr>
            <a:r>
              <a:rPr lang="en" sz="900"/>
              <a:t>EDGI, web-monitoring-diff, </a:t>
            </a:r>
            <a:r>
              <a:rPr lang="en" sz="900" u="sng">
                <a:solidFill>
                  <a:schemeClr val="hlink"/>
                </a:solidFill>
                <a:hlinkClick r:id="rId3"/>
              </a:rPr>
              <a:t>https://github.com/edgi-govdata-archiving/web-monitoring-diff</a:t>
            </a:r>
            <a:r>
              <a:rPr lang="en" sz="900"/>
              <a:t> </a:t>
            </a:r>
            <a:endParaRPr sz="900"/>
          </a:p>
        </p:txBody>
      </p:sp>
      <p:pic>
        <p:nvPicPr>
          <p:cNvPr id="315" name="Google Shape;315;p31"/>
          <p:cNvPicPr preferRelativeResize="0"/>
          <p:nvPr/>
        </p:nvPicPr>
        <p:blipFill>
          <a:blip r:embed="rId4">
            <a:alphaModFix/>
          </a:blip>
          <a:stretch>
            <a:fillRect/>
          </a:stretch>
        </p:blipFill>
        <p:spPr>
          <a:xfrm>
            <a:off x="1901600" y="1415650"/>
            <a:ext cx="4705811" cy="2890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Web archives preserve historical versions of webpages</a:t>
            </a:r>
            <a:endParaRPr/>
          </a:p>
        </p:txBody>
      </p:sp>
      <p:sp>
        <p:nvSpPr>
          <p:cNvPr id="70" name="Google Shape;7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1" name="Google Shape;71;p14"/>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72" name="Google Shape;72;p14"/>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 name="Google Shape;73;p14"/>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http://web.archive.org/web/20230608123313/https://www.npr.org/</a:t>
            </a:r>
            <a:r>
              <a:rPr lang="en" sz="900"/>
              <a:t> </a:t>
            </a:r>
            <a:endParaRPr sz="900"/>
          </a:p>
        </p:txBody>
      </p:sp>
      <p:pic>
        <p:nvPicPr>
          <p:cNvPr id="74" name="Google Shape;74;p14"/>
          <p:cNvPicPr preferRelativeResize="0"/>
          <p:nvPr/>
        </p:nvPicPr>
        <p:blipFill>
          <a:blip r:embed="rId4">
            <a:alphaModFix/>
          </a:blip>
          <a:stretch>
            <a:fillRect/>
          </a:stretch>
        </p:blipFill>
        <p:spPr>
          <a:xfrm>
            <a:off x="1721600" y="1415650"/>
            <a:ext cx="5206847" cy="2904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 evaluated this search interface with the EDGI US federal environmental agency websites dataset</a:t>
            </a:r>
            <a:endParaRPr/>
          </a:p>
        </p:txBody>
      </p:sp>
      <p:sp>
        <p:nvSpPr>
          <p:cNvPr id="321" name="Google Shape;3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22" name="Google Shape;322;p32"/>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23" name="Google Shape;323;p32"/>
          <p:cNvSpPr txBox="1"/>
          <p:nvPr/>
        </p:nvSpPr>
        <p:spPr>
          <a:xfrm>
            <a:off x="1102050" y="1338075"/>
            <a:ext cx="69399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highlight>
                  <a:srgbClr val="FFFF00"/>
                </a:highlight>
              </a:rPr>
              <a:t>40,378 URI-Rs → 9,144 paired mementos</a:t>
            </a:r>
            <a:endParaRPr sz="2500">
              <a:highlight>
                <a:srgbClr val="FFFF00"/>
              </a:highlight>
            </a:endParaRPr>
          </a:p>
        </p:txBody>
      </p:sp>
      <p:sp>
        <p:nvSpPr>
          <p:cNvPr id="324" name="Google Shape;324;p32"/>
          <p:cNvSpPr txBox="1"/>
          <p:nvPr/>
        </p:nvSpPr>
        <p:spPr>
          <a:xfrm>
            <a:off x="1491600" y="1872850"/>
            <a:ext cx="15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2016</a:t>
            </a:r>
            <a:r>
              <a:rPr lang="en"/>
              <a:t> memento</a:t>
            </a:r>
            <a:endParaRPr/>
          </a:p>
        </p:txBody>
      </p:sp>
      <p:sp>
        <p:nvSpPr>
          <p:cNvPr id="325" name="Google Shape;325;p32"/>
          <p:cNvSpPr txBox="1"/>
          <p:nvPr/>
        </p:nvSpPr>
        <p:spPr>
          <a:xfrm>
            <a:off x="5624550" y="1872850"/>
            <a:ext cx="28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2020</a:t>
            </a:r>
            <a:r>
              <a:rPr lang="en"/>
              <a:t> memento to make a pair</a:t>
            </a:r>
            <a:endParaRPr/>
          </a:p>
        </p:txBody>
      </p:sp>
      <p:sp>
        <p:nvSpPr>
          <p:cNvPr id="326" name="Google Shape;326;p32"/>
          <p:cNvSpPr txBox="1"/>
          <p:nvPr/>
        </p:nvSpPr>
        <p:spPr>
          <a:xfrm>
            <a:off x="214925" y="43821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Nost et al., Visualizing changes to US federal environmental agency websites, 2016–2020, </a:t>
            </a:r>
            <a:r>
              <a:rPr lang="en" sz="900" u="sng">
                <a:solidFill>
                  <a:schemeClr val="hlink"/>
                </a:solidFill>
                <a:hlinkClick r:id="rId5"/>
              </a:rPr>
              <a:t>https://doi.org/10.1371/journal.pone.0246450</a:t>
            </a:r>
            <a:endParaRPr sz="900">
              <a:solidFill>
                <a:schemeClr val="dk1"/>
              </a:solidFill>
            </a:endParaRPr>
          </a:p>
          <a:p>
            <a:pPr marL="0" lvl="0" indent="0" algn="l" rtl="0">
              <a:spcBef>
                <a:spcPts val="0"/>
              </a:spcBef>
              <a:spcAft>
                <a:spcPts val="0"/>
              </a:spcAft>
              <a:buNone/>
            </a:pPr>
            <a:r>
              <a:rPr lang="en" sz="900">
                <a:solidFill>
                  <a:schemeClr val="dk1"/>
                </a:solidFill>
              </a:rPr>
              <a:t> </a:t>
            </a:r>
            <a:endParaRPr sz="900"/>
          </a:p>
        </p:txBody>
      </p:sp>
      <p:pic>
        <p:nvPicPr>
          <p:cNvPr id="327" name="Google Shape;327;p32"/>
          <p:cNvPicPr preferRelativeResize="0"/>
          <p:nvPr/>
        </p:nvPicPr>
        <p:blipFill>
          <a:blip r:embed="rId6">
            <a:alphaModFix/>
          </a:blip>
          <a:stretch>
            <a:fillRect/>
          </a:stretch>
        </p:blipFill>
        <p:spPr>
          <a:xfrm>
            <a:off x="152400" y="2196850"/>
            <a:ext cx="4183881" cy="2185274"/>
          </a:xfrm>
          <a:prstGeom prst="rect">
            <a:avLst/>
          </a:prstGeom>
          <a:noFill/>
          <a:ln>
            <a:noFill/>
          </a:ln>
        </p:spPr>
      </p:pic>
      <p:pic>
        <p:nvPicPr>
          <p:cNvPr id="328" name="Google Shape;328;p32"/>
          <p:cNvPicPr preferRelativeResize="0"/>
          <p:nvPr/>
        </p:nvPicPr>
        <p:blipFill>
          <a:blip r:embed="rId7">
            <a:alphaModFix/>
          </a:blip>
          <a:stretch>
            <a:fillRect/>
          </a:stretch>
        </p:blipFill>
        <p:spPr>
          <a:xfrm>
            <a:off x="4556031" y="2196850"/>
            <a:ext cx="4367594" cy="218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p:nvPr/>
        </p:nvSpPr>
        <p:spPr>
          <a:xfrm>
            <a:off x="6223963" y="1472900"/>
            <a:ext cx="2791200" cy="3180600"/>
          </a:xfrm>
          <a:prstGeom prst="rect">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3407025" y="1472900"/>
            <a:ext cx="2908500" cy="3180600"/>
          </a:xfrm>
          <a:prstGeom prst="rect">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590075" y="1472900"/>
            <a:ext cx="2791200" cy="31806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Indexable paired mementos both have a 200 OK status code</a:t>
            </a:r>
            <a:endParaRPr/>
          </a:p>
        </p:txBody>
      </p:sp>
      <p:sp>
        <p:nvSpPr>
          <p:cNvPr id="337" name="Google Shape;3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38" name="Google Shape;338;p33"/>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39" name="Google Shape;339;p33"/>
          <p:cNvSpPr txBox="1"/>
          <p:nvPr/>
        </p:nvSpPr>
        <p:spPr>
          <a:xfrm>
            <a:off x="55850" y="1967938"/>
            <a:ext cx="154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2016</a:t>
            </a:r>
            <a:endParaRPr/>
          </a:p>
          <a:p>
            <a:pPr marL="0" lvl="0" indent="0" algn="l" rtl="0">
              <a:spcBef>
                <a:spcPts val="0"/>
              </a:spcBef>
              <a:spcAft>
                <a:spcPts val="0"/>
              </a:spcAft>
              <a:buNone/>
            </a:pPr>
            <a:r>
              <a:rPr lang="en"/>
              <a:t> </a:t>
            </a:r>
            <a:endParaRPr/>
          </a:p>
        </p:txBody>
      </p:sp>
      <p:sp>
        <p:nvSpPr>
          <p:cNvPr id="340" name="Google Shape;340;p33"/>
          <p:cNvSpPr txBox="1"/>
          <p:nvPr/>
        </p:nvSpPr>
        <p:spPr>
          <a:xfrm>
            <a:off x="55850" y="3563750"/>
            <a:ext cx="15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2020</a:t>
            </a:r>
            <a:endParaRPr/>
          </a:p>
        </p:txBody>
      </p:sp>
      <p:sp>
        <p:nvSpPr>
          <p:cNvPr id="341" name="Google Shape;341;p33"/>
          <p:cNvSpPr txBox="1"/>
          <p:nvPr/>
        </p:nvSpPr>
        <p:spPr>
          <a:xfrm>
            <a:off x="214925" y="43821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epa robert-s-kerr:  </a:t>
            </a:r>
            <a:r>
              <a:rPr lang="en" sz="900" u="sng">
                <a:solidFill>
                  <a:schemeClr val="hlink"/>
                </a:solidFill>
                <a:hlinkClick r:id="rId3"/>
              </a:rPr>
              <a:t>2016</a:t>
            </a:r>
            <a:r>
              <a:rPr lang="en" sz="900"/>
              <a:t> vs </a:t>
            </a:r>
            <a:r>
              <a:rPr lang="en" sz="900" u="sng">
                <a:solidFill>
                  <a:schemeClr val="hlink"/>
                </a:solidFill>
                <a:hlinkClick r:id="rId4"/>
              </a:rPr>
              <a:t>2020</a:t>
            </a:r>
            <a:r>
              <a:rPr lang="en" sz="900"/>
              <a:t>                            osha.gov/international/index.html: </a:t>
            </a:r>
            <a:r>
              <a:rPr lang="en" sz="900" u="sng">
                <a:solidFill>
                  <a:schemeClr val="hlink"/>
                </a:solidFill>
                <a:hlinkClick r:id="rId5"/>
              </a:rPr>
              <a:t>2016</a:t>
            </a:r>
            <a:r>
              <a:rPr lang="en" sz="900"/>
              <a:t> vs </a:t>
            </a:r>
            <a:r>
              <a:rPr lang="en" sz="900" u="sng">
                <a:solidFill>
                  <a:schemeClr val="hlink"/>
                </a:solidFill>
                <a:hlinkClick r:id="rId6"/>
              </a:rPr>
              <a:t>2020</a:t>
            </a:r>
            <a:r>
              <a:rPr lang="en" sz="900"/>
              <a:t>                              epa.gov/nps: </a:t>
            </a:r>
            <a:r>
              <a:rPr lang="en" sz="900" u="sng">
                <a:solidFill>
                  <a:schemeClr val="hlink"/>
                </a:solidFill>
                <a:hlinkClick r:id="rId7"/>
              </a:rPr>
              <a:t>2016</a:t>
            </a:r>
            <a:r>
              <a:rPr lang="en" sz="900"/>
              <a:t> vs </a:t>
            </a:r>
            <a:r>
              <a:rPr lang="en" sz="900" u="sng">
                <a:solidFill>
                  <a:schemeClr val="hlink"/>
                </a:solidFill>
                <a:hlinkClick r:id="rId8"/>
              </a:rPr>
              <a:t>2020</a:t>
            </a:r>
            <a:endParaRPr sz="900"/>
          </a:p>
        </p:txBody>
      </p:sp>
      <p:pic>
        <p:nvPicPr>
          <p:cNvPr id="342" name="Google Shape;342;p33"/>
          <p:cNvPicPr preferRelativeResize="0"/>
          <p:nvPr/>
        </p:nvPicPr>
        <p:blipFill>
          <a:blip r:embed="rId9">
            <a:alphaModFix/>
          </a:blip>
          <a:stretch>
            <a:fillRect/>
          </a:stretch>
        </p:blipFill>
        <p:spPr>
          <a:xfrm>
            <a:off x="6365450" y="1532803"/>
            <a:ext cx="2574099" cy="1332172"/>
          </a:xfrm>
          <a:prstGeom prst="rect">
            <a:avLst/>
          </a:prstGeom>
          <a:noFill/>
          <a:ln w="9525" cap="flat" cmpd="sng">
            <a:solidFill>
              <a:schemeClr val="dk2"/>
            </a:solidFill>
            <a:prstDash val="solid"/>
            <a:round/>
            <a:headEnd type="none" w="sm" len="sm"/>
            <a:tailEnd type="none" w="sm" len="sm"/>
          </a:ln>
        </p:spPr>
      </p:pic>
      <p:pic>
        <p:nvPicPr>
          <p:cNvPr id="343" name="Google Shape;343;p33"/>
          <p:cNvPicPr preferRelativeResize="0"/>
          <p:nvPr/>
        </p:nvPicPr>
        <p:blipFill>
          <a:blip r:embed="rId10">
            <a:alphaModFix/>
          </a:blip>
          <a:stretch>
            <a:fillRect/>
          </a:stretch>
        </p:blipFill>
        <p:spPr>
          <a:xfrm>
            <a:off x="6365456" y="3113974"/>
            <a:ext cx="2574094" cy="1300250"/>
          </a:xfrm>
          <a:prstGeom prst="rect">
            <a:avLst/>
          </a:prstGeom>
          <a:noFill/>
          <a:ln w="9525" cap="flat" cmpd="sng">
            <a:solidFill>
              <a:schemeClr val="dk2"/>
            </a:solidFill>
            <a:prstDash val="solid"/>
            <a:round/>
            <a:headEnd type="none" w="sm" len="sm"/>
            <a:tailEnd type="none" w="sm" len="sm"/>
          </a:ln>
        </p:spPr>
      </p:pic>
      <p:pic>
        <p:nvPicPr>
          <p:cNvPr id="344" name="Google Shape;344;p33"/>
          <p:cNvPicPr preferRelativeResize="0"/>
          <p:nvPr/>
        </p:nvPicPr>
        <p:blipFill>
          <a:blip r:embed="rId11">
            <a:alphaModFix/>
          </a:blip>
          <a:stretch>
            <a:fillRect/>
          </a:stretch>
        </p:blipFill>
        <p:spPr>
          <a:xfrm>
            <a:off x="3537350" y="1532800"/>
            <a:ext cx="2534093" cy="1332175"/>
          </a:xfrm>
          <a:prstGeom prst="rect">
            <a:avLst/>
          </a:prstGeom>
          <a:noFill/>
          <a:ln w="9525" cap="flat" cmpd="sng">
            <a:solidFill>
              <a:schemeClr val="dk2"/>
            </a:solidFill>
            <a:prstDash val="solid"/>
            <a:round/>
            <a:headEnd type="none" w="sm" len="sm"/>
            <a:tailEnd type="none" w="sm" len="sm"/>
          </a:ln>
        </p:spPr>
      </p:pic>
      <p:pic>
        <p:nvPicPr>
          <p:cNvPr id="345" name="Google Shape;345;p33"/>
          <p:cNvPicPr preferRelativeResize="0"/>
          <p:nvPr/>
        </p:nvPicPr>
        <p:blipFill>
          <a:blip r:embed="rId12">
            <a:alphaModFix/>
          </a:blip>
          <a:stretch>
            <a:fillRect/>
          </a:stretch>
        </p:blipFill>
        <p:spPr>
          <a:xfrm>
            <a:off x="3525124" y="3109425"/>
            <a:ext cx="2574101" cy="1353031"/>
          </a:xfrm>
          <a:prstGeom prst="rect">
            <a:avLst/>
          </a:prstGeom>
          <a:noFill/>
          <a:ln w="9525" cap="flat" cmpd="sng">
            <a:solidFill>
              <a:schemeClr val="dk2"/>
            </a:solidFill>
            <a:prstDash val="solid"/>
            <a:round/>
            <a:headEnd type="none" w="sm" len="sm"/>
            <a:tailEnd type="none" w="sm" len="sm"/>
          </a:ln>
        </p:spPr>
      </p:pic>
      <p:cxnSp>
        <p:nvCxnSpPr>
          <p:cNvPr id="346" name="Google Shape;346;p33"/>
          <p:cNvCxnSpPr/>
          <p:nvPr/>
        </p:nvCxnSpPr>
        <p:spPr>
          <a:xfrm>
            <a:off x="3385750" y="1472900"/>
            <a:ext cx="16800" cy="3180600"/>
          </a:xfrm>
          <a:prstGeom prst="straightConnector1">
            <a:avLst/>
          </a:prstGeom>
          <a:noFill/>
          <a:ln w="38100" cap="flat" cmpd="sng">
            <a:solidFill>
              <a:srgbClr val="395B7D"/>
            </a:solidFill>
            <a:prstDash val="solid"/>
            <a:round/>
            <a:headEnd type="none" w="med" len="med"/>
            <a:tailEnd type="none" w="med" len="med"/>
          </a:ln>
        </p:spPr>
      </p:cxnSp>
      <p:sp>
        <p:nvSpPr>
          <p:cNvPr id="347" name="Google Shape;347;p33"/>
          <p:cNvSpPr txBox="1"/>
          <p:nvPr/>
        </p:nvSpPr>
        <p:spPr>
          <a:xfrm>
            <a:off x="7128850" y="1682075"/>
            <a:ext cx="1352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solidFill>
                  <a:srgbClr val="FF0000"/>
                </a:solidFill>
                <a:highlight>
                  <a:srgbClr val="FFFF00"/>
                </a:highlight>
              </a:rPr>
              <a:t>404</a:t>
            </a:r>
            <a:endParaRPr sz="5000" b="1">
              <a:solidFill>
                <a:srgbClr val="FF0000"/>
              </a:solidFill>
              <a:highlight>
                <a:srgbClr val="FFFF00"/>
              </a:highlight>
            </a:endParaRPr>
          </a:p>
        </p:txBody>
      </p:sp>
      <p:sp>
        <p:nvSpPr>
          <p:cNvPr id="348" name="Google Shape;348;p33"/>
          <p:cNvSpPr txBox="1"/>
          <p:nvPr/>
        </p:nvSpPr>
        <p:spPr>
          <a:xfrm>
            <a:off x="4212325" y="3580225"/>
            <a:ext cx="1352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solidFill>
                  <a:srgbClr val="FF0000"/>
                </a:solidFill>
                <a:highlight>
                  <a:srgbClr val="FFFF00"/>
                </a:highlight>
              </a:rPr>
              <a:t>404</a:t>
            </a:r>
            <a:endParaRPr sz="5000" b="1">
              <a:solidFill>
                <a:srgbClr val="FF0000"/>
              </a:solidFill>
              <a:highlight>
                <a:srgbClr val="FFFF00"/>
              </a:highlight>
            </a:endParaRPr>
          </a:p>
        </p:txBody>
      </p:sp>
      <p:sp>
        <p:nvSpPr>
          <p:cNvPr id="349" name="Google Shape;349;p33"/>
          <p:cNvSpPr/>
          <p:nvPr/>
        </p:nvSpPr>
        <p:spPr>
          <a:xfrm>
            <a:off x="3946308" y="2222850"/>
            <a:ext cx="1613100" cy="1466400"/>
          </a:xfrm>
          <a:prstGeom prst="mathMultiply">
            <a:avLst>
              <a:gd name="adj1" fmla="val 13496"/>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6878483" y="2241888"/>
            <a:ext cx="1613100" cy="1466400"/>
          </a:xfrm>
          <a:prstGeom prst="mathMultiply">
            <a:avLst>
              <a:gd name="adj1" fmla="val 13496"/>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 name="Google Shape;351;p33"/>
          <p:cNvCxnSpPr/>
          <p:nvPr/>
        </p:nvCxnSpPr>
        <p:spPr>
          <a:xfrm>
            <a:off x="6210050" y="1472900"/>
            <a:ext cx="16800" cy="3180600"/>
          </a:xfrm>
          <a:prstGeom prst="straightConnector1">
            <a:avLst/>
          </a:prstGeom>
          <a:noFill/>
          <a:ln w="38100" cap="flat" cmpd="sng">
            <a:solidFill>
              <a:srgbClr val="395B7D"/>
            </a:solidFill>
            <a:prstDash val="solid"/>
            <a:round/>
            <a:headEnd type="none" w="med" len="med"/>
            <a:tailEnd type="none" w="med" len="med"/>
          </a:ln>
        </p:spPr>
      </p:cxnSp>
      <p:pic>
        <p:nvPicPr>
          <p:cNvPr id="352" name="Google Shape;352;p33"/>
          <p:cNvPicPr preferRelativeResize="0"/>
          <p:nvPr/>
        </p:nvPicPr>
        <p:blipFill>
          <a:blip r:embed="rId13">
            <a:alphaModFix/>
          </a:blip>
          <a:stretch>
            <a:fillRect/>
          </a:stretch>
        </p:blipFill>
        <p:spPr>
          <a:xfrm>
            <a:off x="671675" y="1532800"/>
            <a:ext cx="2574100" cy="1344476"/>
          </a:xfrm>
          <a:prstGeom prst="rect">
            <a:avLst/>
          </a:prstGeom>
          <a:noFill/>
          <a:ln>
            <a:noFill/>
          </a:ln>
        </p:spPr>
      </p:pic>
      <p:pic>
        <p:nvPicPr>
          <p:cNvPr id="353" name="Google Shape;353;p33"/>
          <p:cNvPicPr preferRelativeResize="0"/>
          <p:nvPr/>
        </p:nvPicPr>
        <p:blipFill>
          <a:blip r:embed="rId14">
            <a:alphaModFix/>
          </a:blip>
          <a:stretch>
            <a:fillRect/>
          </a:stretch>
        </p:blipFill>
        <p:spPr>
          <a:xfrm>
            <a:off x="671677" y="3139256"/>
            <a:ext cx="2574100" cy="1287919"/>
          </a:xfrm>
          <a:prstGeom prst="rect">
            <a:avLst/>
          </a:prstGeom>
          <a:noFill/>
          <a:ln>
            <a:noFill/>
          </a:ln>
        </p:spPr>
      </p:pic>
      <p:pic>
        <p:nvPicPr>
          <p:cNvPr id="354" name="Google Shape;354;p33"/>
          <p:cNvPicPr preferRelativeResize="0"/>
          <p:nvPr/>
        </p:nvPicPr>
        <p:blipFill>
          <a:blip r:embed="rId15">
            <a:alphaModFix/>
          </a:blip>
          <a:stretch>
            <a:fillRect/>
          </a:stretch>
        </p:blipFill>
        <p:spPr>
          <a:xfrm>
            <a:off x="1317575" y="2222838"/>
            <a:ext cx="1352101" cy="1352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The EDGI dataset is well-suited for this evaluation because the paired mementos contain known changes</a:t>
            </a:r>
            <a:endParaRPr/>
          </a:p>
        </p:txBody>
      </p:sp>
      <p:sp>
        <p:nvSpPr>
          <p:cNvPr id="360" name="Google Shape;36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61" name="Google Shape;361;p34"/>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62" name="Google Shape;362;p34"/>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3" name="Google Shape;363;p34"/>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epa.gov/greeningepa/robert-s-kerr-environmental-research-center in </a:t>
            </a:r>
            <a:r>
              <a:rPr lang="en" sz="900" u="sng">
                <a:solidFill>
                  <a:schemeClr val="hlink"/>
                </a:solidFill>
                <a:hlinkClick r:id="rId3"/>
              </a:rPr>
              <a:t>2016</a:t>
            </a:r>
            <a:r>
              <a:rPr lang="en" sz="900"/>
              <a:t> vs </a:t>
            </a:r>
            <a:r>
              <a:rPr lang="en" sz="900" u="sng">
                <a:solidFill>
                  <a:schemeClr val="hlink"/>
                </a:solidFill>
                <a:hlinkClick r:id="rId4"/>
              </a:rPr>
              <a:t>2020</a:t>
            </a:r>
            <a:r>
              <a:rPr lang="en" sz="900"/>
              <a:t> (climate change has been replaced with extreme weather events)</a:t>
            </a:r>
            <a:endParaRPr sz="900"/>
          </a:p>
        </p:txBody>
      </p:sp>
      <p:pic>
        <p:nvPicPr>
          <p:cNvPr id="364" name="Google Shape;364;p34"/>
          <p:cNvPicPr preferRelativeResize="0"/>
          <p:nvPr/>
        </p:nvPicPr>
        <p:blipFill>
          <a:blip r:embed="rId5">
            <a:alphaModFix/>
          </a:blip>
          <a:stretch>
            <a:fillRect/>
          </a:stretch>
        </p:blipFill>
        <p:spPr>
          <a:xfrm>
            <a:off x="17675" y="1669900"/>
            <a:ext cx="4436534" cy="2336150"/>
          </a:xfrm>
          <a:prstGeom prst="rect">
            <a:avLst/>
          </a:prstGeom>
          <a:noFill/>
          <a:ln w="9525" cap="flat" cmpd="sng">
            <a:solidFill>
              <a:schemeClr val="dk2"/>
            </a:solidFill>
            <a:prstDash val="solid"/>
            <a:round/>
            <a:headEnd type="none" w="sm" len="sm"/>
            <a:tailEnd type="none" w="sm" len="sm"/>
          </a:ln>
        </p:spPr>
      </p:pic>
      <p:pic>
        <p:nvPicPr>
          <p:cNvPr id="365" name="Google Shape;365;p34"/>
          <p:cNvPicPr preferRelativeResize="0"/>
          <p:nvPr/>
        </p:nvPicPr>
        <p:blipFill>
          <a:blip r:embed="rId6">
            <a:alphaModFix/>
          </a:blip>
          <a:stretch>
            <a:fillRect/>
          </a:stretch>
        </p:blipFill>
        <p:spPr>
          <a:xfrm>
            <a:off x="4538857" y="1681775"/>
            <a:ext cx="4593044" cy="2336150"/>
          </a:xfrm>
          <a:prstGeom prst="rect">
            <a:avLst/>
          </a:prstGeom>
          <a:noFill/>
          <a:ln w="9525" cap="flat" cmpd="sng">
            <a:solidFill>
              <a:schemeClr val="dk2"/>
            </a:solidFill>
            <a:prstDash val="solid"/>
            <a:round/>
            <a:headEnd type="none" w="sm" len="sm"/>
            <a:tailEnd type="none" w="sm" len="sm"/>
          </a:ln>
        </p:spPr>
      </p:pic>
      <p:sp>
        <p:nvSpPr>
          <p:cNvPr id="366" name="Google Shape;366;p34"/>
          <p:cNvSpPr/>
          <p:nvPr/>
        </p:nvSpPr>
        <p:spPr>
          <a:xfrm>
            <a:off x="2206025" y="3020725"/>
            <a:ext cx="646800" cy="17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710500" y="3020725"/>
            <a:ext cx="646800" cy="17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7696150" y="3130375"/>
            <a:ext cx="881100" cy="17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6394825" y="3306475"/>
            <a:ext cx="881100" cy="17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 increased the amount of potentially indexable pairs by 50% by querying multiple web archives</a:t>
            </a:r>
            <a:endParaRPr/>
          </a:p>
        </p:txBody>
      </p:sp>
      <p:sp>
        <p:nvSpPr>
          <p:cNvPr id="375" name="Google Shape;37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76" name="Google Shape;376;p35"/>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77" name="Google Shape;377;p35"/>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8" name="Google Shape;378;p35"/>
          <p:cNvSpPr txBox="1"/>
          <p:nvPr/>
        </p:nvSpPr>
        <p:spPr>
          <a:xfrm>
            <a:off x="214925" y="4305925"/>
            <a:ext cx="8617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t>Figure 10</a:t>
            </a:r>
          </a:p>
          <a:p>
            <a:pPr marL="0" lvl="0" indent="0" algn="l" rtl="0">
              <a:spcBef>
                <a:spcPts val="0"/>
              </a:spcBef>
              <a:spcAft>
                <a:spcPts val="0"/>
              </a:spcAft>
              <a:buNone/>
            </a:pPr>
            <a:r>
              <a:rPr lang="en-US" sz="900" dirty="0"/>
              <a:t>S</a:t>
            </a:r>
            <a:r>
              <a:rPr lang="en" sz="900" dirty="0"/>
              <a:t>awood Alam, Memgator: A Memento Aggregator, </a:t>
            </a:r>
            <a:r>
              <a:rPr lang="en-US" sz="900" dirty="0">
                <a:hlinkClick r:id="rId3"/>
              </a:rPr>
              <a:t>https://github.com/oduwsdl/MemGator</a:t>
            </a:r>
            <a:r>
              <a:rPr lang="en-US" sz="900" dirty="0"/>
              <a:t> </a:t>
            </a:r>
            <a:endParaRPr sz="900" dirty="0"/>
          </a:p>
        </p:txBody>
      </p:sp>
      <p:pic>
        <p:nvPicPr>
          <p:cNvPr id="379" name="Google Shape;379;p35"/>
          <p:cNvPicPr preferRelativeResize="0"/>
          <p:nvPr/>
        </p:nvPicPr>
        <p:blipFill rotWithShape="1">
          <a:blip r:embed="rId4">
            <a:alphaModFix/>
          </a:blip>
          <a:srcRect t="11933"/>
          <a:stretch/>
        </p:blipFill>
        <p:spPr>
          <a:xfrm>
            <a:off x="4554125" y="2044400"/>
            <a:ext cx="4278176" cy="2498024"/>
          </a:xfrm>
          <a:prstGeom prst="rect">
            <a:avLst/>
          </a:prstGeom>
          <a:noFill/>
          <a:ln>
            <a:noFill/>
          </a:ln>
        </p:spPr>
      </p:pic>
      <p:pic>
        <p:nvPicPr>
          <p:cNvPr id="380" name="Google Shape;380;p35"/>
          <p:cNvPicPr preferRelativeResize="0"/>
          <p:nvPr/>
        </p:nvPicPr>
        <p:blipFill rotWithShape="1">
          <a:blip r:embed="rId5">
            <a:alphaModFix/>
          </a:blip>
          <a:srcRect t="12739"/>
          <a:stretch/>
        </p:blipFill>
        <p:spPr>
          <a:xfrm>
            <a:off x="311700" y="2044400"/>
            <a:ext cx="4041550" cy="2317600"/>
          </a:xfrm>
          <a:prstGeom prst="rect">
            <a:avLst/>
          </a:prstGeom>
          <a:noFill/>
          <a:ln>
            <a:noFill/>
          </a:ln>
        </p:spPr>
      </p:pic>
      <p:sp>
        <p:nvSpPr>
          <p:cNvPr id="381" name="Google Shape;381;p35"/>
          <p:cNvSpPr/>
          <p:nvPr/>
        </p:nvSpPr>
        <p:spPr>
          <a:xfrm>
            <a:off x="2852950" y="2571750"/>
            <a:ext cx="1390800" cy="32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7340400" y="2333850"/>
            <a:ext cx="1390800" cy="32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35"/>
          <p:cNvPicPr preferRelativeResize="0"/>
          <p:nvPr/>
        </p:nvPicPr>
        <p:blipFill>
          <a:blip r:embed="rId6">
            <a:alphaModFix/>
          </a:blip>
          <a:stretch>
            <a:fillRect/>
          </a:stretch>
        </p:blipFill>
        <p:spPr>
          <a:xfrm>
            <a:off x="838225" y="1932125"/>
            <a:ext cx="2895600" cy="123150"/>
          </a:xfrm>
          <a:prstGeom prst="rect">
            <a:avLst/>
          </a:prstGeom>
          <a:noFill/>
          <a:ln>
            <a:noFill/>
          </a:ln>
        </p:spPr>
      </p:pic>
      <p:pic>
        <p:nvPicPr>
          <p:cNvPr id="384" name="Google Shape;384;p35"/>
          <p:cNvPicPr preferRelativeResize="0"/>
          <p:nvPr/>
        </p:nvPicPr>
        <p:blipFill>
          <a:blip r:embed="rId6">
            <a:alphaModFix/>
          </a:blip>
          <a:stretch>
            <a:fillRect/>
          </a:stretch>
        </p:blipFill>
        <p:spPr>
          <a:xfrm>
            <a:off x="5245413" y="1932125"/>
            <a:ext cx="2895600" cy="123150"/>
          </a:xfrm>
          <a:prstGeom prst="rect">
            <a:avLst/>
          </a:prstGeom>
          <a:noFill/>
          <a:ln>
            <a:noFill/>
          </a:ln>
        </p:spPr>
      </p:pic>
      <p:sp>
        <p:nvSpPr>
          <p:cNvPr id="385" name="Google Shape;385;p35"/>
          <p:cNvSpPr txBox="1">
            <a:spLocks noGrp="1"/>
          </p:cNvSpPr>
          <p:nvPr>
            <p:ph type="title"/>
          </p:nvPr>
        </p:nvSpPr>
        <p:spPr>
          <a:xfrm>
            <a:off x="443525" y="1491850"/>
            <a:ext cx="43668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00">
                <a:solidFill>
                  <a:schemeClr val="dk2"/>
                </a:solidFill>
              </a:rPr>
              <a:t>Original - Internet Archive only</a:t>
            </a:r>
            <a:endParaRPr sz="1900">
              <a:solidFill>
                <a:schemeClr val="dk2"/>
              </a:solidFill>
            </a:endParaRPr>
          </a:p>
        </p:txBody>
      </p:sp>
      <p:sp>
        <p:nvSpPr>
          <p:cNvPr id="386" name="Google Shape;386;p35"/>
          <p:cNvSpPr txBox="1">
            <a:spLocks noGrp="1"/>
          </p:cNvSpPr>
          <p:nvPr>
            <p:ph type="title"/>
          </p:nvPr>
        </p:nvSpPr>
        <p:spPr>
          <a:xfrm>
            <a:off x="4493000" y="1489100"/>
            <a:ext cx="46077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00">
                <a:solidFill>
                  <a:schemeClr val="dk2"/>
                </a:solidFill>
              </a:rPr>
              <a:t>Our Extension - multiple web archives</a:t>
            </a:r>
            <a:endParaRPr sz="19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Most of these new indexable paired mementos are located at the Library of Congress web archive</a:t>
            </a:r>
            <a:endParaRPr/>
          </a:p>
        </p:txBody>
      </p:sp>
      <p:sp>
        <p:nvSpPr>
          <p:cNvPr id="392" name="Google Shape;39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93" name="Google Shape;393;p36"/>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394" name="Google Shape;394;p36"/>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5" name="Google Shape;395;p36"/>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Table 1</a:t>
            </a:r>
            <a:endParaRPr sz="900"/>
          </a:p>
        </p:txBody>
      </p:sp>
      <p:pic>
        <p:nvPicPr>
          <p:cNvPr id="396" name="Google Shape;396;p36"/>
          <p:cNvPicPr preferRelativeResize="0"/>
          <p:nvPr/>
        </p:nvPicPr>
        <p:blipFill>
          <a:blip r:embed="rId3">
            <a:alphaModFix/>
          </a:blip>
          <a:stretch>
            <a:fillRect/>
          </a:stretch>
        </p:blipFill>
        <p:spPr>
          <a:xfrm>
            <a:off x="2513525" y="1510663"/>
            <a:ext cx="4020307" cy="2890275"/>
          </a:xfrm>
          <a:prstGeom prst="rect">
            <a:avLst/>
          </a:prstGeom>
          <a:noFill/>
          <a:ln>
            <a:noFill/>
          </a:ln>
        </p:spPr>
      </p:pic>
      <p:sp>
        <p:nvSpPr>
          <p:cNvPr id="397" name="Google Shape;397;p36"/>
          <p:cNvSpPr/>
          <p:nvPr/>
        </p:nvSpPr>
        <p:spPr>
          <a:xfrm>
            <a:off x="2475050" y="1816325"/>
            <a:ext cx="4058700" cy="32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txBox="1"/>
          <p:nvPr/>
        </p:nvSpPr>
        <p:spPr>
          <a:xfrm>
            <a:off x="496350" y="1864125"/>
            <a:ext cx="15411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The percentages represent the number of URI-Rs with at least one memento found in the TimeMap</a:t>
            </a:r>
            <a:endParaRPr/>
          </a:p>
          <a:p>
            <a:pPr marL="0" lvl="0" indent="0" algn="l" rtl="0">
              <a:spcBef>
                <a:spcPts val="0"/>
              </a:spcBef>
              <a:spcAft>
                <a:spcPts val="0"/>
              </a:spcAft>
              <a:buNone/>
            </a:pPr>
            <a:r>
              <a:rPr lang="en"/>
              <a:t>in the specified time range, divided by 3,563.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It’s important to have multiple web archives, because any single web archive’s availability is not guaranteed</a:t>
            </a:r>
            <a:endParaRPr/>
          </a:p>
        </p:txBody>
      </p:sp>
      <p:sp>
        <p:nvSpPr>
          <p:cNvPr id="404" name="Google Shape;4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05" name="Google Shape;405;p37"/>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06" name="Google Shape;406;p37"/>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07" name="Google Shape;407;p37"/>
          <p:cNvPicPr preferRelativeResize="0"/>
          <p:nvPr/>
        </p:nvPicPr>
        <p:blipFill>
          <a:blip r:embed="rId3">
            <a:alphaModFix/>
          </a:blip>
          <a:stretch>
            <a:fillRect/>
          </a:stretch>
        </p:blipFill>
        <p:spPr>
          <a:xfrm>
            <a:off x="1565088" y="1415656"/>
            <a:ext cx="6013835" cy="2998500"/>
          </a:xfrm>
          <a:prstGeom prst="rect">
            <a:avLst/>
          </a:prstGeom>
          <a:noFill/>
          <a:ln>
            <a:noFill/>
          </a:ln>
        </p:spPr>
      </p:pic>
      <p:sp>
        <p:nvSpPr>
          <p:cNvPr id="408" name="Google Shape;408;p37"/>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https://www.loc.gov/web-archives/collections/ - </a:t>
            </a:r>
            <a:r>
              <a:rPr lang="en" sz="900" u="sng">
                <a:solidFill>
                  <a:schemeClr val="hlink"/>
                </a:solidFill>
                <a:hlinkClick r:id="rId4"/>
              </a:rPr>
              <a:t>capture saved at Wayback Machine on 2023-06-04</a:t>
            </a:r>
            <a:endParaRPr sz="900"/>
          </a:p>
        </p:txBody>
      </p:sp>
      <p:sp>
        <p:nvSpPr>
          <p:cNvPr id="409" name="Google Shape;409;p37"/>
          <p:cNvSpPr/>
          <p:nvPr/>
        </p:nvSpPr>
        <p:spPr>
          <a:xfrm>
            <a:off x="1171050" y="1304425"/>
            <a:ext cx="7301400" cy="4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8"/>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A crawl conducted by the Portuguese Web Archive in May 2016 is not available at other web archives</a:t>
            </a:r>
            <a:endParaRPr/>
          </a:p>
        </p:txBody>
      </p:sp>
      <p:sp>
        <p:nvSpPr>
          <p:cNvPr id="415" name="Google Shape;4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16" name="Google Shape;416;p38"/>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17" name="Google Shape;417;p38"/>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18" name="Google Shape;418;p38"/>
          <p:cNvPicPr preferRelativeResize="0"/>
          <p:nvPr/>
        </p:nvPicPr>
        <p:blipFill>
          <a:blip r:embed="rId3">
            <a:alphaModFix/>
          </a:blip>
          <a:stretch>
            <a:fillRect/>
          </a:stretch>
        </p:blipFill>
        <p:spPr>
          <a:xfrm>
            <a:off x="83100" y="1489875"/>
            <a:ext cx="4260299" cy="2621452"/>
          </a:xfrm>
          <a:prstGeom prst="rect">
            <a:avLst/>
          </a:prstGeom>
          <a:noFill/>
          <a:ln>
            <a:noFill/>
          </a:ln>
        </p:spPr>
      </p:pic>
      <p:pic>
        <p:nvPicPr>
          <p:cNvPr id="419" name="Google Shape;419;p38"/>
          <p:cNvPicPr preferRelativeResize="0"/>
          <p:nvPr/>
        </p:nvPicPr>
        <p:blipFill>
          <a:blip r:embed="rId4">
            <a:alphaModFix/>
          </a:blip>
          <a:stretch>
            <a:fillRect/>
          </a:stretch>
        </p:blipFill>
        <p:spPr>
          <a:xfrm>
            <a:off x="4481098" y="1489875"/>
            <a:ext cx="4508423" cy="2397725"/>
          </a:xfrm>
          <a:prstGeom prst="rect">
            <a:avLst/>
          </a:prstGeom>
          <a:noFill/>
          <a:ln>
            <a:noFill/>
          </a:ln>
        </p:spPr>
      </p:pic>
      <p:sp>
        <p:nvSpPr>
          <p:cNvPr id="420" name="Google Shape;420;p38"/>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Captures in 2016 for https://www.osha.gov/SLTC/etools/construction_sp/falls/4ladders.html at the </a:t>
            </a:r>
            <a:r>
              <a:rPr lang="en" sz="900" u="sng">
                <a:solidFill>
                  <a:schemeClr val="hlink"/>
                </a:solidFill>
                <a:hlinkClick r:id="rId5"/>
              </a:rPr>
              <a:t>Wayback Machine (0)</a:t>
            </a:r>
            <a:r>
              <a:rPr lang="en" sz="900"/>
              <a:t> vs </a:t>
            </a:r>
            <a:r>
              <a:rPr lang="en" sz="900" u="sng">
                <a:solidFill>
                  <a:schemeClr val="hlink"/>
                </a:solidFill>
                <a:hlinkClick r:id="rId6"/>
              </a:rPr>
              <a:t>Arquivo.pt (1)</a:t>
            </a:r>
            <a:endParaRPr sz="900"/>
          </a:p>
        </p:txBody>
      </p:sp>
      <p:sp>
        <p:nvSpPr>
          <p:cNvPr id="421" name="Google Shape;421;p38"/>
          <p:cNvSpPr txBox="1"/>
          <p:nvPr/>
        </p:nvSpPr>
        <p:spPr>
          <a:xfrm>
            <a:off x="1442700" y="3984275"/>
            <a:ext cx="191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no captures</a:t>
            </a:r>
            <a:endParaRPr sz="2100">
              <a:solidFill>
                <a:srgbClr val="FF0000"/>
              </a:solidFill>
            </a:endParaRPr>
          </a:p>
        </p:txBody>
      </p:sp>
      <p:sp>
        <p:nvSpPr>
          <p:cNvPr id="422" name="Google Shape;422;p38"/>
          <p:cNvSpPr txBox="1"/>
          <p:nvPr/>
        </p:nvSpPr>
        <p:spPr>
          <a:xfrm>
            <a:off x="5697100" y="3961825"/>
            <a:ext cx="191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one capture</a:t>
            </a:r>
            <a:endParaRPr sz="2100">
              <a:solidFill>
                <a:srgbClr val="FF0000"/>
              </a:solidFill>
            </a:endParaRPr>
          </a:p>
        </p:txBody>
      </p:sp>
      <p:sp>
        <p:nvSpPr>
          <p:cNvPr id="423" name="Google Shape;423;p38"/>
          <p:cNvSpPr/>
          <p:nvPr/>
        </p:nvSpPr>
        <p:spPr>
          <a:xfrm>
            <a:off x="4773725" y="3638725"/>
            <a:ext cx="1032000" cy="32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 indexed a sample of 1,000 paired mementos from the dataset</a:t>
            </a:r>
            <a:endParaRPr/>
          </a:p>
        </p:txBody>
      </p:sp>
      <p:sp>
        <p:nvSpPr>
          <p:cNvPr id="429" name="Google Shape;42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30" name="Google Shape;430;p39"/>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31" name="Google Shape;431;p39"/>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32" name="Google Shape;432;p39"/>
          <p:cNvPicPr preferRelativeResize="0"/>
          <p:nvPr/>
        </p:nvPicPr>
        <p:blipFill>
          <a:blip r:embed="rId3">
            <a:alphaModFix/>
          </a:blip>
          <a:stretch>
            <a:fillRect/>
          </a:stretch>
        </p:blipFill>
        <p:spPr>
          <a:xfrm>
            <a:off x="1965900" y="1568050"/>
            <a:ext cx="5212178" cy="2931850"/>
          </a:xfrm>
          <a:prstGeom prst="rect">
            <a:avLst/>
          </a:prstGeom>
          <a:noFill/>
          <a:ln>
            <a:noFill/>
          </a:ln>
        </p:spPr>
      </p:pic>
      <p:sp>
        <p:nvSpPr>
          <p:cNvPr id="433" name="Google Shape;433;p39"/>
          <p:cNvSpPr txBox="1"/>
          <p:nvPr/>
        </p:nvSpPr>
        <p:spPr>
          <a:xfrm>
            <a:off x="4502575" y="1660875"/>
            <a:ext cx="1541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41 hrs</a:t>
            </a:r>
            <a:endParaRPr sz="2100">
              <a:solidFill>
                <a:srgbClr val="FF0000"/>
              </a:solidFill>
            </a:endParaRPr>
          </a:p>
        </p:txBody>
      </p:sp>
      <p:sp>
        <p:nvSpPr>
          <p:cNvPr id="434" name="Google Shape;434;p39"/>
          <p:cNvSpPr txBox="1"/>
          <p:nvPr/>
        </p:nvSpPr>
        <p:spPr>
          <a:xfrm>
            <a:off x="4463425" y="3001450"/>
            <a:ext cx="1541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2.5 hrs</a:t>
            </a:r>
            <a:endParaRPr sz="2100">
              <a:solidFill>
                <a:srgbClr val="FF0000"/>
              </a:solidFill>
            </a:endParaRPr>
          </a:p>
        </p:txBody>
      </p:sp>
      <p:sp>
        <p:nvSpPr>
          <p:cNvPr id="435" name="Google Shape;435;p39"/>
          <p:cNvSpPr txBox="1"/>
          <p:nvPr/>
        </p:nvSpPr>
        <p:spPr>
          <a:xfrm>
            <a:off x="2849225" y="3011175"/>
            <a:ext cx="1541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40 min</a:t>
            </a:r>
            <a:endParaRPr sz="2100">
              <a:solidFill>
                <a:srgbClr val="FF0000"/>
              </a:solidFill>
            </a:endParaRPr>
          </a:p>
        </p:txBody>
      </p:sp>
      <p:sp>
        <p:nvSpPr>
          <p:cNvPr id="436" name="Google Shape;436;p39"/>
          <p:cNvSpPr txBox="1"/>
          <p:nvPr/>
        </p:nvSpPr>
        <p:spPr>
          <a:xfrm>
            <a:off x="6230025" y="3001450"/>
            <a:ext cx="1541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rPr>
              <a:t>15 sec</a:t>
            </a:r>
            <a:endParaRPr sz="21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Indexing allows for the discovery and ranking of deleted terms across the corpus</a:t>
            </a:r>
            <a:endParaRPr/>
          </a:p>
        </p:txBody>
      </p:sp>
      <p:sp>
        <p:nvSpPr>
          <p:cNvPr id="442" name="Google Shape;44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43" name="Google Shape;443;p40"/>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44" name="Google Shape;444;p40"/>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45" name="Google Shape;445;p40"/>
          <p:cNvPicPr preferRelativeResize="0"/>
          <p:nvPr/>
        </p:nvPicPr>
        <p:blipFill>
          <a:blip r:embed="rId3">
            <a:alphaModFix/>
          </a:blip>
          <a:stretch>
            <a:fillRect/>
          </a:stretch>
        </p:blipFill>
        <p:spPr>
          <a:xfrm>
            <a:off x="1014413" y="1858725"/>
            <a:ext cx="7115175" cy="1828800"/>
          </a:xfrm>
          <a:prstGeom prst="rect">
            <a:avLst/>
          </a:prstGeom>
          <a:noFill/>
          <a:ln>
            <a:noFill/>
          </a:ln>
        </p:spPr>
      </p:pic>
      <p:sp>
        <p:nvSpPr>
          <p:cNvPr id="446" name="Google Shape;446;p40"/>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Table 2 - summary of top 100 deleted terms</a:t>
            </a:r>
            <a:endParaRPr sz="900"/>
          </a:p>
        </p:txBody>
      </p:sp>
      <p:sp>
        <p:nvSpPr>
          <p:cNvPr id="447" name="Google Shape;447;p40"/>
          <p:cNvSpPr/>
          <p:nvPr/>
        </p:nvSpPr>
        <p:spPr>
          <a:xfrm>
            <a:off x="942950" y="3243250"/>
            <a:ext cx="7301400" cy="4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1"/>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Future work will enhance the capabilities of the change text system and evaluate its effectiveness</a:t>
            </a:r>
            <a:endParaRPr/>
          </a:p>
        </p:txBody>
      </p:sp>
      <p:sp>
        <p:nvSpPr>
          <p:cNvPr id="453" name="Google Shape;45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54" name="Google Shape;454;p41"/>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55" name="Google Shape;455;p41"/>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6" name="Google Shape;456;p41"/>
          <p:cNvSpPr txBox="1">
            <a:spLocks noGrp="1"/>
          </p:cNvSpPr>
          <p:nvPr>
            <p:ph type="body" idx="1"/>
          </p:nvPr>
        </p:nvSpPr>
        <p:spPr>
          <a:xfrm>
            <a:off x="311700" y="1506775"/>
            <a:ext cx="8520600" cy="2520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Implement automatic indexing</a:t>
            </a:r>
            <a:endParaRPr dirty="0"/>
          </a:p>
          <a:p>
            <a:pPr marL="457200" lvl="0" indent="-342900" algn="l" rtl="0">
              <a:spcBef>
                <a:spcPts val="0"/>
              </a:spcBef>
              <a:spcAft>
                <a:spcPts val="0"/>
              </a:spcAft>
              <a:buSzPts val="1800"/>
              <a:buChar char="●"/>
            </a:pPr>
            <a:r>
              <a:rPr lang="en" dirty="0"/>
              <a:t>Enhance added term/phrase capabilities</a:t>
            </a:r>
            <a:endParaRPr dirty="0"/>
          </a:p>
          <a:p>
            <a:pPr marL="457200" lvl="0" indent="-342900" algn="l" rtl="0">
              <a:spcBef>
                <a:spcPts val="0"/>
              </a:spcBef>
              <a:spcAft>
                <a:spcPts val="0"/>
              </a:spcAft>
              <a:buSzPts val="1800"/>
              <a:buChar char="●"/>
            </a:pPr>
            <a:r>
              <a:rPr lang="en" dirty="0"/>
              <a:t>Incorporate term deletion count into rankings</a:t>
            </a:r>
            <a:endParaRPr dirty="0"/>
          </a:p>
          <a:p>
            <a:pPr marL="457200" lvl="0" indent="-342900" algn="l" rtl="0">
              <a:spcBef>
                <a:spcPts val="0"/>
              </a:spcBef>
              <a:spcAft>
                <a:spcPts val="0"/>
              </a:spcAft>
              <a:buSzPts val="1800"/>
              <a:buChar char="●"/>
            </a:pPr>
            <a:r>
              <a:rPr lang="en" dirty="0"/>
              <a:t>Categorize tasks of users who view multiple versions of the same page</a:t>
            </a:r>
            <a:endParaRPr dirty="0"/>
          </a:p>
          <a:p>
            <a:pPr marL="457200" lvl="0" indent="-342900" algn="l" rtl="0">
              <a:spcBef>
                <a:spcPts val="0"/>
              </a:spcBef>
              <a:spcAft>
                <a:spcPts val="0"/>
              </a:spcAft>
              <a:buSzPts val="1800"/>
              <a:buChar char="●"/>
            </a:pPr>
            <a:r>
              <a:rPr lang="en" dirty="0"/>
              <a:t>Conduct a user evaluation of the search UI and animation tool</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Journalists use web archives to view change over time</a:t>
            </a:r>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81" name="Google Shape;81;p15"/>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82" name="Google Shape;82;p15"/>
          <p:cNvSpPr txBox="1"/>
          <p:nvPr/>
        </p:nvSpPr>
        <p:spPr>
          <a:xfrm>
            <a:off x="214925" y="42297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5</a:t>
            </a:r>
            <a:endParaRPr sz="900"/>
          </a:p>
          <a:p>
            <a:pPr marL="0" lvl="0" indent="0" algn="l" rtl="0">
              <a:spcBef>
                <a:spcPts val="0"/>
              </a:spcBef>
              <a:spcAft>
                <a:spcPts val="0"/>
              </a:spcAft>
              <a:buNone/>
            </a:pPr>
            <a:r>
              <a:rPr lang="en" sz="900"/>
              <a:t>Lesley Frew, 2022-08-04: Web Archiving in Popular Media II: User Tasks of Journalists, </a:t>
            </a:r>
            <a:r>
              <a:rPr lang="en" sz="900" u="sng">
                <a:solidFill>
                  <a:schemeClr val="hlink"/>
                </a:solidFill>
                <a:hlinkClick r:id="rId3"/>
              </a:rPr>
              <a:t>https://ws-dl.blogspot.com/2022/08/2022-08-04-web-archiving-in-popular.html</a:t>
            </a:r>
            <a:r>
              <a:rPr lang="en" sz="900"/>
              <a:t> </a:t>
            </a:r>
            <a:endParaRPr sz="900"/>
          </a:p>
        </p:txBody>
      </p:sp>
      <p:sp>
        <p:nvSpPr>
          <p:cNvPr id="83" name="Google Shape;83;p15"/>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4" name="Google Shape;84;p15"/>
          <p:cNvPicPr preferRelativeResize="0"/>
          <p:nvPr/>
        </p:nvPicPr>
        <p:blipFill>
          <a:blip r:embed="rId4">
            <a:alphaModFix/>
          </a:blip>
          <a:stretch>
            <a:fillRect/>
          </a:stretch>
        </p:blipFill>
        <p:spPr>
          <a:xfrm>
            <a:off x="2403850" y="1415650"/>
            <a:ext cx="3329140" cy="2890274"/>
          </a:xfrm>
          <a:prstGeom prst="rect">
            <a:avLst/>
          </a:prstGeom>
          <a:noFill/>
          <a:ln>
            <a:noFill/>
          </a:ln>
        </p:spPr>
      </p:pic>
      <p:sp>
        <p:nvSpPr>
          <p:cNvPr id="85" name="Google Shape;85;p15"/>
          <p:cNvSpPr/>
          <p:nvPr/>
        </p:nvSpPr>
        <p:spPr>
          <a:xfrm>
            <a:off x="2398850" y="2221899"/>
            <a:ext cx="3558900" cy="878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2"/>
          <p:cNvSpPr/>
          <p:nvPr/>
        </p:nvSpPr>
        <p:spPr>
          <a:xfrm>
            <a:off x="0" y="4248200"/>
            <a:ext cx="9144000" cy="480300"/>
          </a:xfrm>
          <a:prstGeom prst="rect">
            <a:avLst/>
          </a:prstGeom>
          <a:solidFill>
            <a:srgbClr val="E9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Conclusion: Search interfaces for web archives should meaningfully group pages without hiding changes</a:t>
            </a:r>
            <a:endParaRPr/>
          </a:p>
        </p:txBody>
      </p:sp>
      <p:sp>
        <p:nvSpPr>
          <p:cNvPr id="463" name="Google Shape;46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64" name="Google Shape;464;p42"/>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dirty="0"/>
              <a:t>@WebSciDL     @lesley_elis                                          ACM/IEEE JCDL 2023            </a:t>
            </a:r>
            <a:endParaRPr dirty="0"/>
          </a:p>
        </p:txBody>
      </p:sp>
      <p:sp>
        <p:nvSpPr>
          <p:cNvPr id="465" name="Google Shape;465;p42"/>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66" name="Google Shape;466;p42"/>
          <p:cNvSpPr txBox="1">
            <a:spLocks noGrp="1"/>
          </p:cNvSpPr>
          <p:nvPr>
            <p:ph type="body" idx="1"/>
          </p:nvPr>
        </p:nvSpPr>
        <p:spPr>
          <a:xfrm>
            <a:off x="-5800" y="1549800"/>
            <a:ext cx="9149800" cy="253042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Current search interfaces don’t support users finding changes on webpages</a:t>
            </a:r>
            <a:endParaRPr dirty="0"/>
          </a:p>
          <a:p>
            <a:pPr marL="457200" lvl="0" indent="-342900" algn="l" rtl="0">
              <a:spcBef>
                <a:spcPts val="0"/>
              </a:spcBef>
              <a:spcAft>
                <a:spcPts val="0"/>
              </a:spcAft>
              <a:buSzPts val="1800"/>
              <a:buChar char="●"/>
            </a:pPr>
            <a:r>
              <a:rPr lang="en" dirty="0"/>
              <a:t>A new change text search interface for web archives allows users to find changes on webpages and when they occurred</a:t>
            </a:r>
            <a:endParaRPr dirty="0"/>
          </a:p>
          <a:p>
            <a:pPr marL="457200" lvl="0" indent="-342900" algn="l" rtl="0">
              <a:spcBef>
                <a:spcPts val="0"/>
              </a:spcBef>
              <a:spcAft>
                <a:spcPts val="0"/>
              </a:spcAft>
              <a:buSzPts val="1800"/>
              <a:buChar char="●"/>
            </a:pPr>
            <a:r>
              <a:rPr lang="en" dirty="0"/>
              <a:t>The new change text animation allows users to see webpage changes in context</a:t>
            </a:r>
            <a:endParaRPr dirty="0"/>
          </a:p>
          <a:p>
            <a:pPr marL="457200" lvl="0" indent="-342900" algn="l" rtl="0">
              <a:spcBef>
                <a:spcPts val="0"/>
              </a:spcBef>
              <a:spcAft>
                <a:spcPts val="0"/>
              </a:spcAft>
              <a:buSzPts val="1800"/>
              <a:buChar char="●"/>
            </a:pPr>
            <a:r>
              <a:rPr lang="en" dirty="0"/>
              <a:t>The new change text inverted index</a:t>
            </a:r>
            <a:r>
              <a:rPr lang="en" sz="1600" dirty="0"/>
              <a:t> </a:t>
            </a:r>
            <a:r>
              <a:rPr lang="en" dirty="0"/>
              <a:t>supports</a:t>
            </a:r>
            <a:r>
              <a:rPr lang="en" sz="1600" dirty="0"/>
              <a:t> </a:t>
            </a:r>
            <a:r>
              <a:rPr lang="en" dirty="0"/>
              <a:t>discovery</a:t>
            </a:r>
            <a:r>
              <a:rPr lang="en" sz="1600" dirty="0"/>
              <a:t> </a:t>
            </a:r>
            <a:r>
              <a:rPr lang="en" dirty="0"/>
              <a:t>of</a:t>
            </a:r>
            <a:r>
              <a:rPr lang="en" sz="1600" dirty="0"/>
              <a:t> </a:t>
            </a:r>
            <a:r>
              <a:rPr lang="en" dirty="0"/>
              <a:t>corpus</a:t>
            </a:r>
            <a:r>
              <a:rPr lang="en" sz="1600" dirty="0"/>
              <a:t> </a:t>
            </a:r>
            <a:r>
              <a:rPr lang="en" dirty="0"/>
              <a:t>wide</a:t>
            </a:r>
            <a:r>
              <a:rPr lang="en" sz="1600" dirty="0"/>
              <a:t> </a:t>
            </a:r>
            <a:r>
              <a:rPr lang="en" dirty="0"/>
              <a:t>deleted terms</a:t>
            </a:r>
          </a:p>
          <a:p>
            <a:pPr marL="114300" lvl="0" indent="0" algn="l" rtl="0">
              <a:spcBef>
                <a:spcPts val="0"/>
              </a:spcBef>
              <a:spcAft>
                <a:spcPts val="0"/>
              </a:spcAft>
              <a:buSzPts val="1800"/>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sz="4300" i="1" dirty="0"/>
          </a:p>
        </p:txBody>
      </p:sp>
      <p:sp>
        <p:nvSpPr>
          <p:cNvPr id="467" name="Google Shape;467;p42"/>
          <p:cNvSpPr txBox="1"/>
          <p:nvPr/>
        </p:nvSpPr>
        <p:spPr>
          <a:xfrm>
            <a:off x="1110800" y="3324025"/>
            <a:ext cx="740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u="sng" dirty="0">
                <a:solidFill>
                  <a:schemeClr val="hlink"/>
                </a:solidFill>
                <a:hlinkClick r:id="rId3"/>
              </a:rPr>
              <a:t>https://github.com/lesleyodu/webarchives-changetext-search</a:t>
            </a:r>
            <a:r>
              <a:rPr lang="en" sz="2100" dirty="0">
                <a:solidFill>
                  <a:schemeClr val="dk2"/>
                </a:solidFill>
              </a:rPr>
              <a:t> </a:t>
            </a:r>
            <a:endParaRPr sz="2100" dirty="0">
              <a:solidFill>
                <a:schemeClr val="dk2"/>
              </a:solidFill>
            </a:endParaRPr>
          </a:p>
        </p:txBody>
      </p:sp>
      <p:cxnSp>
        <p:nvCxnSpPr>
          <p:cNvPr id="468" name="Google Shape;468;p42"/>
          <p:cNvCxnSpPr/>
          <p:nvPr/>
        </p:nvCxnSpPr>
        <p:spPr>
          <a:xfrm>
            <a:off x="37400" y="4673475"/>
            <a:ext cx="9037200" cy="12000"/>
          </a:xfrm>
          <a:prstGeom prst="straightConnector1">
            <a:avLst/>
          </a:prstGeom>
          <a:noFill/>
          <a:ln w="9525" cap="flat" cmpd="sng">
            <a:solidFill>
              <a:schemeClr val="dk2"/>
            </a:solidFill>
            <a:prstDash val="solid"/>
            <a:round/>
            <a:headEnd type="none" w="med" len="med"/>
            <a:tailEnd type="none" w="med" len="med"/>
          </a:ln>
        </p:spPr>
      </p:cxnSp>
      <p:sp>
        <p:nvSpPr>
          <p:cNvPr id="2" name="Google Shape;446;p40">
            <a:extLst>
              <a:ext uri="{FF2B5EF4-FFF2-40B4-BE49-F238E27FC236}">
                <a16:creationId xmlns:a16="http://schemas.microsoft.com/office/drawing/2014/main" id="{BC474879-2846-6236-55C1-D588E0C726B4}"/>
              </a:ext>
            </a:extLst>
          </p:cNvPr>
          <p:cNvSpPr txBox="1"/>
          <p:nvPr/>
        </p:nvSpPr>
        <p:spPr>
          <a:xfrm>
            <a:off x="38193" y="4267505"/>
            <a:ext cx="8617500" cy="400079"/>
          </a:xfrm>
          <a:prstGeom prst="rect">
            <a:avLst/>
          </a:prstGeom>
          <a:noFill/>
          <a:ln>
            <a:noFill/>
          </a:ln>
        </p:spPr>
        <p:txBody>
          <a:bodyPr spcFirstLastPara="1" wrap="square" lIns="91425" tIns="91425" rIns="91425" bIns="91425" anchor="t" anchorCtr="0">
            <a:spAutoFit/>
          </a:bodyPr>
          <a:lstStyle/>
          <a:p>
            <a:r>
              <a:rPr lang="en-US" i="1" dirty="0">
                <a:solidFill>
                  <a:schemeClr val="bg2"/>
                </a:solidFill>
                <a:latin typeface="Lato" panose="020F0502020204030203" pitchFamily="34" charset="0"/>
                <a:ea typeface="Lato" panose="020F0502020204030203" pitchFamily="34" charset="0"/>
                <a:cs typeface="Lato" panose="020F0502020204030203" pitchFamily="34" charset="0"/>
              </a:rPr>
              <a:t>Lesley received a student travel grant from SIGIR to present at JCDL.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p:nvPr/>
        </p:nvSpPr>
        <p:spPr>
          <a:xfrm>
            <a:off x="15350" y="1842450"/>
            <a:ext cx="8997300" cy="48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txBox="1"/>
          <p:nvPr/>
        </p:nvSpPr>
        <p:spPr>
          <a:xfrm>
            <a:off x="253700" y="471550"/>
            <a:ext cx="8520600" cy="1745700"/>
          </a:xfrm>
          <a:prstGeom prst="rect">
            <a:avLst/>
          </a:prstGeom>
          <a:noFill/>
          <a:ln>
            <a:noFill/>
          </a:ln>
        </p:spPr>
        <p:txBody>
          <a:bodyPr spcFirstLastPara="1" wrap="square" lIns="91425" tIns="91425" rIns="91425" bIns="91425" anchor="b" anchorCtr="0">
            <a:noAutofit/>
          </a:bodyPr>
          <a:lstStyle/>
          <a:p>
            <a:pPr marL="0" lvl="0" indent="0" algn="ctr" rtl="0">
              <a:spcBef>
                <a:spcPts val="1000"/>
              </a:spcBef>
              <a:spcAft>
                <a:spcPts val="0"/>
              </a:spcAft>
              <a:buClr>
                <a:schemeClr val="dk1"/>
              </a:buClr>
              <a:buSzPts val="1100"/>
              <a:buFont typeface="Arial"/>
              <a:buNone/>
            </a:pPr>
            <a:r>
              <a:rPr lang="en" sz="3480" b="1">
                <a:solidFill>
                  <a:srgbClr val="395B7D"/>
                </a:solidFill>
              </a:rPr>
              <a:t>backup slides</a:t>
            </a:r>
            <a:endParaRPr sz="3480" b="1" i="1">
              <a:solidFill>
                <a:srgbClr val="395B7D"/>
              </a:solidFill>
            </a:endParaRPr>
          </a:p>
        </p:txBody>
      </p:sp>
      <p:sp>
        <p:nvSpPr>
          <p:cNvPr id="475" name="Google Shape;475;p43"/>
          <p:cNvSpPr txBox="1"/>
          <p:nvPr/>
        </p:nvSpPr>
        <p:spPr>
          <a:xfrm>
            <a:off x="253700" y="2322748"/>
            <a:ext cx="8520600" cy="21879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endParaRPr sz="1800">
              <a:latin typeface="Lato"/>
              <a:ea typeface="Lato"/>
              <a:cs typeface="Lato"/>
              <a:sym typeface="Lato"/>
            </a:endParaRPr>
          </a:p>
        </p:txBody>
      </p:sp>
      <p:pic>
        <p:nvPicPr>
          <p:cNvPr id="476" name="Google Shape;476;p43"/>
          <p:cNvPicPr preferRelativeResize="0"/>
          <p:nvPr/>
        </p:nvPicPr>
        <p:blipFill>
          <a:blip r:embed="rId3">
            <a:alphaModFix/>
          </a:blip>
          <a:stretch>
            <a:fillRect/>
          </a:stretch>
        </p:blipFill>
        <p:spPr>
          <a:xfrm>
            <a:off x="-15350" y="2191413"/>
            <a:ext cx="8907225" cy="78825"/>
          </a:xfrm>
          <a:prstGeom prst="rect">
            <a:avLst/>
          </a:prstGeom>
          <a:noFill/>
          <a:ln>
            <a:noFill/>
          </a:ln>
        </p:spPr>
      </p:pic>
      <p:sp>
        <p:nvSpPr>
          <p:cNvPr id="477" name="Google Shape;477;p43"/>
          <p:cNvSpPr txBox="1">
            <a:spLocks noGrp="1"/>
          </p:cNvSpPr>
          <p:nvPr>
            <p:ph type="subTitle" idx="1"/>
          </p:nvPr>
        </p:nvSpPr>
        <p:spPr>
          <a:xfrm>
            <a:off x="-5800" y="4652300"/>
            <a:ext cx="9018600" cy="480300"/>
          </a:xfrm>
          <a:prstGeom prst="rect">
            <a:avLst/>
          </a:prstGeom>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None/>
            </a:pPr>
            <a:r>
              <a:rPr lang="en" sz="1400"/>
              <a:t> @WebSciDL          @lesley_elis                                         ACM/IEEE JCDL 2023                                                                   June 27, 2023                                                </a:t>
            </a:r>
            <a:endParaRPr sz="1400"/>
          </a:p>
        </p:txBody>
      </p:sp>
      <p:sp>
        <p:nvSpPr>
          <p:cNvPr id="478" name="Google Shape;478;p43"/>
          <p:cNvSpPr txBox="1"/>
          <p:nvPr/>
        </p:nvSpPr>
        <p:spPr>
          <a:xfrm>
            <a:off x="-15350" y="1903875"/>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9" name="Google Shape;479;p43"/>
          <p:cNvSpPr/>
          <p:nvPr/>
        </p:nvSpPr>
        <p:spPr>
          <a:xfrm>
            <a:off x="0" y="1989150"/>
            <a:ext cx="68400" cy="15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Web archives preserve historical versions of webpages</a:t>
            </a:r>
            <a:endParaRPr/>
          </a:p>
        </p:txBody>
      </p:sp>
      <p:sp>
        <p:nvSpPr>
          <p:cNvPr id="485" name="Google Shape;48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486" name="Google Shape;486;p44"/>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87" name="Google Shape;487;p44"/>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8" name="Google Shape;488;p44"/>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https://web.archive.org/web/20200317001129/https://www.whitehouse.gov/articles/</a:t>
            </a:r>
            <a:endParaRPr sz="900"/>
          </a:p>
        </p:txBody>
      </p:sp>
      <p:pic>
        <p:nvPicPr>
          <p:cNvPr id="489" name="Google Shape;489;p44"/>
          <p:cNvPicPr preferRelativeResize="0"/>
          <p:nvPr/>
        </p:nvPicPr>
        <p:blipFill>
          <a:blip r:embed="rId3">
            <a:alphaModFix/>
          </a:blip>
          <a:stretch>
            <a:fillRect/>
          </a:stretch>
        </p:blipFill>
        <p:spPr>
          <a:xfrm>
            <a:off x="1370500" y="1415650"/>
            <a:ext cx="6306351" cy="2890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Users can view differences over time using the sliding diff tool</a:t>
            </a:r>
            <a:endParaRPr/>
          </a:p>
        </p:txBody>
      </p:sp>
      <p:sp>
        <p:nvSpPr>
          <p:cNvPr id="495" name="Google Shape;49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496" name="Google Shape;496;p45"/>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497" name="Google Shape;497;p45"/>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98" name="Google Shape;498;p45"/>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8</a:t>
            </a:r>
            <a:endParaRPr sz="900"/>
          </a:p>
        </p:txBody>
      </p:sp>
      <p:pic>
        <p:nvPicPr>
          <p:cNvPr id="499" name="Google Shape;499;p45"/>
          <p:cNvPicPr preferRelativeResize="0"/>
          <p:nvPr/>
        </p:nvPicPr>
        <p:blipFill>
          <a:blip r:embed="rId3">
            <a:alphaModFix/>
          </a:blip>
          <a:stretch>
            <a:fillRect/>
          </a:stretch>
        </p:blipFill>
        <p:spPr>
          <a:xfrm>
            <a:off x="1074463" y="1415650"/>
            <a:ext cx="6995064" cy="3213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Users can view differences over time using the sliding diff tool</a:t>
            </a:r>
            <a:endParaRPr/>
          </a:p>
        </p:txBody>
      </p:sp>
      <p:sp>
        <p:nvSpPr>
          <p:cNvPr id="505" name="Google Shape;50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06" name="Google Shape;506;p46"/>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507" name="Google Shape;507;p46"/>
          <p:cNvSpPr txBox="1"/>
          <p:nvPr/>
        </p:nvSpPr>
        <p:spPr>
          <a:xfrm>
            <a:off x="2852950" y="24082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8" name="Google Shape;508;p46"/>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8 animation</a:t>
            </a:r>
            <a:endParaRPr sz="900"/>
          </a:p>
        </p:txBody>
      </p:sp>
      <p:pic>
        <p:nvPicPr>
          <p:cNvPr id="509" name="Google Shape;509;p46"/>
          <p:cNvPicPr preferRelativeResize="0"/>
          <p:nvPr/>
        </p:nvPicPr>
        <p:blipFill>
          <a:blip r:embed="rId3">
            <a:alphaModFix/>
          </a:blip>
          <a:stretch>
            <a:fillRect/>
          </a:stretch>
        </p:blipFill>
        <p:spPr>
          <a:xfrm>
            <a:off x="1424375" y="1530331"/>
            <a:ext cx="6164595" cy="309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7"/>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Full list of newly detected common deleted terms</a:t>
            </a:r>
            <a:endParaRPr/>
          </a:p>
        </p:txBody>
      </p:sp>
      <p:sp>
        <p:nvSpPr>
          <p:cNvPr id="515" name="Google Shape;51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16" name="Google Shape;516;p47"/>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517" name="Google Shape;517;p47"/>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8" name="Google Shape;518;p47"/>
          <p:cNvSpPr txBox="1">
            <a:spLocks noGrp="1"/>
          </p:cNvSpPr>
          <p:nvPr>
            <p:ph type="body" idx="1"/>
          </p:nvPr>
        </p:nvSpPr>
        <p:spPr>
          <a:xfrm>
            <a:off x="311700" y="1506775"/>
            <a:ext cx="8520600" cy="300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national, support, public, program, resources, </a:t>
            </a:r>
            <a:endParaRPr/>
          </a:p>
          <a:p>
            <a:pPr marL="0" lvl="0" indent="0" algn="ctr" rtl="0">
              <a:spcBef>
                <a:spcPts val="1200"/>
              </a:spcBef>
              <a:spcAft>
                <a:spcPts val="0"/>
              </a:spcAft>
              <a:buNone/>
            </a:pPr>
            <a:r>
              <a:rPr lang="en"/>
              <a:t>process, data, including, u.s, development, </a:t>
            </a:r>
            <a:endParaRPr/>
          </a:p>
          <a:p>
            <a:pPr marL="0" lvl="0" indent="0" algn="ctr" rtl="0">
              <a:spcBef>
                <a:spcPts val="1200"/>
              </a:spcBef>
              <a:spcAft>
                <a:spcPts val="0"/>
              </a:spcAft>
              <a:buNone/>
            </a:pPr>
            <a:r>
              <a:rPr lang="en"/>
              <a:t>united, learn, department, action, access, </a:t>
            </a:r>
            <a:endParaRPr/>
          </a:p>
          <a:p>
            <a:pPr marL="0" lvl="0" indent="0" algn="ctr" rtl="0">
              <a:spcBef>
                <a:spcPts val="1200"/>
              </a:spcBef>
              <a:spcAft>
                <a:spcPts val="0"/>
              </a:spcAft>
              <a:buNone/>
            </a:pPr>
            <a:r>
              <a:rPr lang="en"/>
              <a:t>work, impact, tools, areas, search, </a:t>
            </a:r>
            <a:endParaRPr/>
          </a:p>
          <a:p>
            <a:pPr marL="0" lvl="0" indent="0" algn="ctr" rtl="0">
              <a:spcBef>
                <a:spcPts val="1200"/>
              </a:spcBef>
              <a:spcAft>
                <a:spcPts val="0"/>
              </a:spcAft>
              <a:buNone/>
            </a:pPr>
            <a:r>
              <a:rPr lang="en"/>
              <a:t>laboratory, technology, efforts, include, natural, </a:t>
            </a:r>
            <a:endParaRPr/>
          </a:p>
          <a:p>
            <a:pPr marL="0" lvl="0" indent="0" algn="ctr" rtl="0">
              <a:spcBef>
                <a:spcPts val="1200"/>
              </a:spcBef>
              <a:spcAft>
                <a:spcPts val="1200"/>
              </a:spcAft>
              <a:buNone/>
            </a:pPr>
            <a:r>
              <a:rPr lang="en"/>
              <a:t>science, planning, address, open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8"/>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EDGI terms that are also in the top 100 deleted terms</a:t>
            </a:r>
            <a:endParaRPr/>
          </a:p>
        </p:txBody>
      </p:sp>
      <p:sp>
        <p:nvSpPr>
          <p:cNvPr id="524" name="Google Shape;52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25" name="Google Shape;525;p48"/>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526" name="Google Shape;526;p48"/>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27" name="Google Shape;527;p48"/>
          <p:cNvSpPr txBox="1">
            <a:spLocks noGrp="1"/>
          </p:cNvSpPr>
          <p:nvPr>
            <p:ph type="body" idx="1"/>
          </p:nvPr>
        </p:nvSpPr>
        <p:spPr>
          <a:xfrm>
            <a:off x="311700" y="1506775"/>
            <a:ext cx="8520600" cy="300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Change, climate, state, </a:t>
            </a:r>
            <a:endParaRPr/>
          </a:p>
          <a:p>
            <a:pPr marL="0" lvl="0" indent="0" algn="ctr" rtl="0">
              <a:spcBef>
                <a:spcPts val="1200"/>
              </a:spcBef>
              <a:spcAft>
                <a:spcPts val="0"/>
              </a:spcAft>
              <a:buNone/>
            </a:pPr>
            <a:r>
              <a:rPr lang="en"/>
              <a:t>clean, impacts, energy, </a:t>
            </a:r>
            <a:endParaRPr/>
          </a:p>
          <a:p>
            <a:pPr marL="0" lvl="0" indent="0" algn="ctr" rtl="0">
              <a:spcBef>
                <a:spcPts val="1200"/>
              </a:spcBef>
              <a:spcAft>
                <a:spcPts val="1200"/>
              </a:spcAft>
              <a:buNone/>
            </a:pPr>
            <a:r>
              <a:rPr lang="en"/>
              <a:t>water, federal, environmental, global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9"/>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An animated deletion gives the user more time to process each group of changes to a webpage</a:t>
            </a:r>
            <a:endParaRPr/>
          </a:p>
        </p:txBody>
      </p:sp>
      <p:sp>
        <p:nvSpPr>
          <p:cNvPr id="533" name="Google Shape;53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534" name="Google Shape;534;p49"/>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535" name="Google Shape;535;p49"/>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36" name="Google Shape;536;p49"/>
          <p:cNvPicPr preferRelativeResize="0"/>
          <p:nvPr/>
        </p:nvPicPr>
        <p:blipFill>
          <a:blip r:embed="rId3">
            <a:alphaModFix/>
          </a:blip>
          <a:stretch>
            <a:fillRect/>
          </a:stretch>
        </p:blipFill>
        <p:spPr>
          <a:xfrm>
            <a:off x="496350" y="1415650"/>
            <a:ext cx="7873300" cy="2638575"/>
          </a:xfrm>
          <a:prstGeom prst="rect">
            <a:avLst/>
          </a:prstGeom>
          <a:noFill/>
          <a:ln>
            <a:noFill/>
          </a:ln>
        </p:spPr>
      </p:pic>
      <p:sp>
        <p:nvSpPr>
          <p:cNvPr id="537" name="Google Shape;537;p49"/>
          <p:cNvSpPr txBox="1"/>
          <p:nvPr/>
        </p:nvSpPr>
        <p:spPr>
          <a:xfrm>
            <a:off x="214925" y="430592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Animated deletion of “science” on http://www.globalchange.gov/browse/reports?f[0]=field_report_topics%3A2 between 2016-04-27 13:36:37 and 2020-06-30 11:21:50</a:t>
            </a:r>
            <a:endParaRPr sz="900"/>
          </a:p>
          <a:p>
            <a:pPr marL="0" lvl="0" indent="0" algn="l" rtl="0">
              <a:spcBef>
                <a:spcPts val="0"/>
              </a:spcBef>
              <a:spcAft>
                <a:spcPts val="0"/>
              </a:spcAft>
              <a:buNone/>
            </a:pPr>
            <a:r>
              <a:rPr lang="en" sz="900"/>
              <a:t>EDGI, web-monitoring-diff, </a:t>
            </a:r>
            <a:r>
              <a:rPr lang="en" sz="900" u="sng">
                <a:solidFill>
                  <a:schemeClr val="hlink"/>
                </a:solidFill>
                <a:hlinkClick r:id="rId4"/>
              </a:rPr>
              <a:t>https://github.com/edgi-govdata-archiving/web-monitoring-diff</a:t>
            </a:r>
            <a:r>
              <a:rPr lang="en" sz="900"/>
              <a:t> </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Researchers and the public are both interested in how government websites change between administrations</a:t>
            </a:r>
            <a:endParaRPr/>
          </a:p>
        </p:txBody>
      </p:sp>
      <p:sp>
        <p:nvSpPr>
          <p:cNvPr id="91" name="Google Shape;9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2" name="Google Shape;92;p16"/>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93" name="Google Shape;93;p16"/>
          <p:cNvSpPr txBox="1"/>
          <p:nvPr/>
        </p:nvSpPr>
        <p:spPr>
          <a:xfrm>
            <a:off x="214925" y="4077325"/>
            <a:ext cx="8617500" cy="323135"/>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 sz="900" u="sng" dirty="0">
                <a:solidFill>
                  <a:schemeClr val="hlink"/>
                </a:solidFill>
                <a:hlinkClick r:id="rId3"/>
              </a:rPr>
              <a:t>Vox.com</a:t>
            </a:r>
            <a:r>
              <a:rPr lang="en" sz="900" dirty="0">
                <a:solidFill>
                  <a:schemeClr val="dk1"/>
                </a:solidFill>
              </a:rPr>
              <a:t> 			      </a:t>
            </a:r>
            <a:r>
              <a:rPr lang="en" sz="900" u="sng" dirty="0">
                <a:solidFill>
                  <a:schemeClr val="hlink"/>
                </a:solidFill>
                <a:hlinkClick r:id="rId4"/>
              </a:rPr>
              <a:t>GovExec.com</a:t>
            </a:r>
            <a:r>
              <a:rPr lang="en" sz="900" dirty="0">
                <a:solidFill>
                  <a:schemeClr val="dk1"/>
                </a:solidFill>
              </a:rPr>
              <a:t> 		          </a:t>
            </a:r>
            <a:r>
              <a:rPr lang="en" sz="900" u="sng" dirty="0">
                <a:solidFill>
                  <a:schemeClr val="hlink"/>
                </a:solidFill>
                <a:hlinkClick r:id="rId5"/>
              </a:rPr>
              <a:t>TechDirt.com</a:t>
            </a:r>
            <a:r>
              <a:rPr lang="en" sz="900" dirty="0">
                <a:solidFill>
                  <a:schemeClr val="dk1"/>
                </a:solidFill>
              </a:rPr>
              <a:t> </a:t>
            </a:r>
            <a:endParaRPr sz="900" dirty="0">
              <a:solidFill>
                <a:schemeClr val="dk1"/>
              </a:solidFill>
            </a:endParaRPr>
          </a:p>
        </p:txBody>
      </p:sp>
      <p:sp>
        <p:nvSpPr>
          <p:cNvPr id="94" name="Google Shape;94;p16"/>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5" name="Google Shape;95;p16"/>
          <p:cNvPicPr preferRelativeResize="0"/>
          <p:nvPr/>
        </p:nvPicPr>
        <p:blipFill>
          <a:blip r:embed="rId6">
            <a:alphaModFix/>
          </a:blip>
          <a:stretch>
            <a:fillRect/>
          </a:stretch>
        </p:blipFill>
        <p:spPr>
          <a:xfrm>
            <a:off x="3323950" y="1491850"/>
            <a:ext cx="2435196" cy="2585475"/>
          </a:xfrm>
          <a:prstGeom prst="rect">
            <a:avLst/>
          </a:prstGeom>
          <a:noFill/>
          <a:ln>
            <a:noFill/>
          </a:ln>
        </p:spPr>
      </p:pic>
      <p:pic>
        <p:nvPicPr>
          <p:cNvPr id="96" name="Google Shape;96;p16"/>
          <p:cNvPicPr preferRelativeResize="0"/>
          <p:nvPr/>
        </p:nvPicPr>
        <p:blipFill>
          <a:blip r:embed="rId7">
            <a:alphaModFix/>
          </a:blip>
          <a:stretch>
            <a:fillRect/>
          </a:stretch>
        </p:blipFill>
        <p:spPr>
          <a:xfrm>
            <a:off x="495646" y="1491850"/>
            <a:ext cx="2421535" cy="2585475"/>
          </a:xfrm>
          <a:prstGeom prst="rect">
            <a:avLst/>
          </a:prstGeom>
          <a:noFill/>
          <a:ln>
            <a:noFill/>
          </a:ln>
        </p:spPr>
      </p:pic>
      <p:pic>
        <p:nvPicPr>
          <p:cNvPr id="97" name="Google Shape;97;p16"/>
          <p:cNvPicPr preferRelativeResize="0"/>
          <p:nvPr/>
        </p:nvPicPr>
        <p:blipFill>
          <a:blip r:embed="rId8">
            <a:alphaModFix/>
          </a:blip>
          <a:stretch>
            <a:fillRect/>
          </a:stretch>
        </p:blipFill>
        <p:spPr>
          <a:xfrm>
            <a:off x="6328146" y="1491850"/>
            <a:ext cx="2376479" cy="258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But, </a:t>
            </a:r>
            <a:r>
              <a:rPr lang="en" u="sng"/>
              <a:t>finding</a:t>
            </a:r>
            <a:r>
              <a:rPr lang="en"/>
              <a:t> historical content changes in webpages is hard with the current available interfaces </a:t>
            </a:r>
            <a:endParaRPr/>
          </a:p>
          <a:p>
            <a:pPr marL="0" lvl="0" indent="0" algn="l" rtl="0">
              <a:spcBef>
                <a:spcPts val="0"/>
              </a:spcBef>
              <a:spcAft>
                <a:spcPts val="0"/>
              </a:spcAft>
              <a:buSzPts val="990"/>
              <a:buNone/>
            </a:pPr>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4" name="Google Shape;104;p17"/>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05" name="Google Shape;105;p17"/>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6" name="Google Shape;106;p17"/>
          <p:cNvSpPr txBox="1"/>
          <p:nvPr/>
        </p:nvSpPr>
        <p:spPr>
          <a:xfrm>
            <a:off x="2084500" y="4252100"/>
            <a:ext cx="52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http://www.cdc.gov/od/science/integrity/reducePublicBurden/</a:t>
            </a:r>
            <a:endParaRPr/>
          </a:p>
        </p:txBody>
      </p:sp>
      <p:sp>
        <p:nvSpPr>
          <p:cNvPr id="107" name="Google Shape;107;p17"/>
          <p:cNvSpPr txBox="1"/>
          <p:nvPr/>
        </p:nvSpPr>
        <p:spPr>
          <a:xfrm>
            <a:off x="171550" y="3738450"/>
            <a:ext cx="87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                   </a:t>
            </a:r>
            <a:r>
              <a:rPr lang="en" u="sng">
                <a:solidFill>
                  <a:schemeClr val="hlink"/>
                </a:solidFill>
                <a:hlinkClick r:id="rId3"/>
              </a:rPr>
              <a:t>2016-03-06</a:t>
            </a:r>
            <a:r>
              <a:rPr lang="en">
                <a:solidFill>
                  <a:schemeClr val="dk1"/>
                </a:solidFill>
              </a:rPr>
              <a:t>                                                                </a:t>
            </a:r>
            <a:r>
              <a:rPr lang="en" u="sng">
                <a:solidFill>
                  <a:schemeClr val="hlink"/>
                </a:solidFill>
                <a:hlinkClick r:id="rId4"/>
              </a:rPr>
              <a:t>2020-04-01</a:t>
            </a:r>
            <a:endParaRPr/>
          </a:p>
        </p:txBody>
      </p:sp>
      <p:pic>
        <p:nvPicPr>
          <p:cNvPr id="108" name="Google Shape;108;p17"/>
          <p:cNvPicPr preferRelativeResize="0"/>
          <p:nvPr/>
        </p:nvPicPr>
        <p:blipFill>
          <a:blip r:embed="rId5">
            <a:alphaModFix/>
          </a:blip>
          <a:stretch>
            <a:fillRect/>
          </a:stretch>
        </p:blipFill>
        <p:spPr>
          <a:xfrm>
            <a:off x="4687974" y="1467925"/>
            <a:ext cx="4295806" cy="2207675"/>
          </a:xfrm>
          <a:prstGeom prst="rect">
            <a:avLst/>
          </a:prstGeom>
          <a:noFill/>
          <a:ln>
            <a:noFill/>
          </a:ln>
        </p:spPr>
      </p:pic>
      <p:pic>
        <p:nvPicPr>
          <p:cNvPr id="109" name="Google Shape;109;p17"/>
          <p:cNvPicPr preferRelativeResize="0"/>
          <p:nvPr/>
        </p:nvPicPr>
        <p:blipFill>
          <a:blip r:embed="rId6">
            <a:alphaModFix/>
          </a:blip>
          <a:stretch>
            <a:fillRect/>
          </a:stretch>
        </p:blipFill>
        <p:spPr>
          <a:xfrm>
            <a:off x="171550" y="1467913"/>
            <a:ext cx="4400448" cy="2207676"/>
          </a:xfrm>
          <a:prstGeom prst="rect">
            <a:avLst/>
          </a:prstGeom>
          <a:noFill/>
          <a:ln>
            <a:noFill/>
          </a:ln>
        </p:spPr>
      </p:pic>
      <p:sp>
        <p:nvSpPr>
          <p:cNvPr id="110" name="Google Shape;110;p17"/>
          <p:cNvSpPr/>
          <p:nvPr/>
        </p:nvSpPr>
        <p:spPr>
          <a:xfrm>
            <a:off x="1384950" y="3191450"/>
            <a:ext cx="1117200" cy="233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txBox="1"/>
          <p:nvPr/>
        </p:nvSpPr>
        <p:spPr>
          <a:xfrm>
            <a:off x="7409050" y="3763750"/>
            <a:ext cx="154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“Protect Privacy” removed</a:t>
            </a:r>
            <a:endParaRPr>
              <a:solidFill>
                <a:srgbClr val="FF0000"/>
              </a:solidFill>
            </a:endParaRPr>
          </a:p>
        </p:txBody>
      </p:sp>
      <p:cxnSp>
        <p:nvCxnSpPr>
          <p:cNvPr id="112" name="Google Shape;112;p17"/>
          <p:cNvCxnSpPr/>
          <p:nvPr/>
        </p:nvCxnSpPr>
        <p:spPr>
          <a:xfrm rot="10800000">
            <a:off x="7437375" y="3523100"/>
            <a:ext cx="363600" cy="367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1408725" y="1507200"/>
            <a:ext cx="6319875" cy="2871725"/>
          </a:xfrm>
          <a:prstGeom prst="rect">
            <a:avLst/>
          </a:prstGeom>
          <a:noFill/>
          <a:ln>
            <a:noFill/>
          </a:ln>
        </p:spPr>
      </p:pic>
      <p:sp>
        <p:nvSpPr>
          <p:cNvPr id="118" name="Google Shape;118;p18"/>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t>Many web archives only include URI lookup of holdings rather than full-text search</a:t>
            </a:r>
            <a:endParaRPr/>
          </a:p>
          <a:p>
            <a:pPr marL="0" lvl="0" indent="0" algn="l" rtl="0">
              <a:spcBef>
                <a:spcPts val="0"/>
              </a:spcBef>
              <a:spcAft>
                <a:spcPts val="0"/>
              </a:spcAft>
              <a:buSzPts val="990"/>
              <a:buNone/>
            </a:pPr>
            <a:endParaRPr/>
          </a:p>
        </p:txBody>
      </p:sp>
      <p:sp>
        <p:nvSpPr>
          <p:cNvPr id="119" name="Google Shape;11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20" name="Google Shape;120;p18"/>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21" name="Google Shape;121;p18"/>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1, </a:t>
            </a:r>
            <a:r>
              <a:rPr lang="en" sz="900" u="sng">
                <a:solidFill>
                  <a:schemeClr val="hlink"/>
                </a:solidFill>
                <a:hlinkClick r:id="rId4"/>
              </a:rPr>
              <a:t>https://web.archive.org/web/20230000000000*/https://www.niehs.nih.gov/health/topics/agents/index.cfm</a:t>
            </a:r>
            <a:r>
              <a:rPr lang="en" sz="900"/>
              <a:t> </a:t>
            </a:r>
            <a:endParaRPr sz="900"/>
          </a:p>
        </p:txBody>
      </p:sp>
      <p:sp>
        <p:nvSpPr>
          <p:cNvPr id="122" name="Google Shape;122;p18"/>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3" name="Google Shape;123;p18"/>
          <p:cNvSpPr/>
          <p:nvPr/>
        </p:nvSpPr>
        <p:spPr>
          <a:xfrm>
            <a:off x="4006900" y="1677100"/>
            <a:ext cx="2275200" cy="24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Determining how this page has changed over time isn’t possible from the current search results pages</a:t>
            </a:r>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30" name="Google Shape;130;p19"/>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31" name="Google Shape;131;p19"/>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2</a:t>
            </a:r>
            <a:endParaRPr sz="900"/>
          </a:p>
        </p:txBody>
      </p:sp>
      <p:sp>
        <p:nvSpPr>
          <p:cNvPr id="132" name="Google Shape;132;p19"/>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3" name="Google Shape;133;p19"/>
          <p:cNvPicPr preferRelativeResize="0"/>
          <p:nvPr/>
        </p:nvPicPr>
        <p:blipFill>
          <a:blip r:embed="rId3">
            <a:alphaModFix/>
          </a:blip>
          <a:stretch>
            <a:fillRect/>
          </a:stretch>
        </p:blipFill>
        <p:spPr>
          <a:xfrm>
            <a:off x="214925" y="1493825"/>
            <a:ext cx="4362450" cy="2238375"/>
          </a:xfrm>
          <a:prstGeom prst="rect">
            <a:avLst/>
          </a:prstGeom>
          <a:noFill/>
          <a:ln>
            <a:noFill/>
          </a:ln>
        </p:spPr>
      </p:pic>
      <p:pic>
        <p:nvPicPr>
          <p:cNvPr id="134" name="Google Shape;134;p19"/>
          <p:cNvPicPr preferRelativeResize="0"/>
          <p:nvPr/>
        </p:nvPicPr>
        <p:blipFill>
          <a:blip r:embed="rId4">
            <a:alphaModFix/>
          </a:blip>
          <a:stretch>
            <a:fillRect/>
          </a:stretch>
        </p:blipFill>
        <p:spPr>
          <a:xfrm>
            <a:off x="4759325" y="1455413"/>
            <a:ext cx="4261825" cy="2232666"/>
          </a:xfrm>
          <a:prstGeom prst="rect">
            <a:avLst/>
          </a:prstGeom>
          <a:noFill/>
          <a:ln>
            <a:noFill/>
          </a:ln>
        </p:spPr>
      </p:pic>
      <p:sp>
        <p:nvSpPr>
          <p:cNvPr id="135" name="Google Shape;135;p19"/>
          <p:cNvSpPr txBox="1"/>
          <p:nvPr/>
        </p:nvSpPr>
        <p:spPr>
          <a:xfrm>
            <a:off x="263250" y="3810375"/>
            <a:ext cx="861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5"/>
              </a:rPr>
              <a:t>Archive-It collection SERP</a:t>
            </a:r>
            <a:r>
              <a:rPr lang="en" sz="900"/>
              <a:t>. Two captures are shown individually.                                                </a:t>
            </a:r>
            <a:r>
              <a:rPr lang="en" sz="900" u="sng">
                <a:solidFill>
                  <a:schemeClr val="hlink"/>
                </a:solidFill>
                <a:hlinkClick r:id="rId6"/>
              </a:rPr>
              <a:t>Wayback Machine collection SERP</a:t>
            </a:r>
            <a:r>
              <a:rPr lang="en" sz="900"/>
              <a:t> showing one (grouped) capture.</a:t>
            </a:r>
            <a:endParaRPr sz="900"/>
          </a:p>
          <a:p>
            <a:pPr marL="0" lvl="0" indent="0" algn="l" rtl="0">
              <a:spcBef>
                <a:spcPts val="0"/>
              </a:spcBef>
              <a:spcAft>
                <a:spcPts val="0"/>
              </a:spcAft>
              <a:buNone/>
            </a:pP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None of the current interfaces can query for terms that have been </a:t>
            </a:r>
            <a:r>
              <a:rPr lang="en" u="sng"/>
              <a:t>removed</a:t>
            </a:r>
            <a:r>
              <a:rPr lang="en"/>
              <a:t> from webpages</a:t>
            </a:r>
            <a:endParaRPr/>
          </a:p>
        </p:txBody>
      </p:sp>
      <p:sp>
        <p:nvSpPr>
          <p:cNvPr id="141" name="Google Shape;1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2" name="Google Shape;142;p20"/>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43" name="Google Shape;143;p20"/>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Figure 3</a:t>
            </a:r>
            <a:endParaRPr sz="900"/>
          </a:p>
        </p:txBody>
      </p:sp>
      <p:sp>
        <p:nvSpPr>
          <p:cNvPr id="144" name="Google Shape;144;p20"/>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45" name="Google Shape;145;p20"/>
          <p:cNvPicPr preferRelativeResize="0"/>
          <p:nvPr/>
        </p:nvPicPr>
        <p:blipFill>
          <a:blip r:embed="rId3">
            <a:alphaModFix/>
          </a:blip>
          <a:stretch>
            <a:fillRect/>
          </a:stretch>
        </p:blipFill>
        <p:spPr>
          <a:xfrm>
            <a:off x="938725" y="1484025"/>
            <a:ext cx="7169909" cy="3099900"/>
          </a:xfrm>
          <a:prstGeom prst="rect">
            <a:avLst/>
          </a:prstGeom>
          <a:noFill/>
          <a:ln>
            <a:noFill/>
          </a:ln>
        </p:spPr>
      </p:pic>
      <p:cxnSp>
        <p:nvCxnSpPr>
          <p:cNvPr id="146" name="Google Shape;146;p20"/>
          <p:cNvCxnSpPr/>
          <p:nvPr/>
        </p:nvCxnSpPr>
        <p:spPr>
          <a:xfrm>
            <a:off x="3033750" y="1436750"/>
            <a:ext cx="0" cy="3060600"/>
          </a:xfrm>
          <a:prstGeom prst="straightConnector1">
            <a:avLst/>
          </a:prstGeom>
          <a:noFill/>
          <a:ln w="28575" cap="flat" cmpd="sng">
            <a:solidFill>
              <a:schemeClr val="dk2"/>
            </a:solidFill>
            <a:prstDash val="solid"/>
            <a:round/>
            <a:headEnd type="none" w="med" len="med"/>
            <a:tailEnd type="none" w="med" len="med"/>
          </a:ln>
        </p:spPr>
      </p:cxnSp>
      <p:cxnSp>
        <p:nvCxnSpPr>
          <p:cNvPr id="147" name="Google Shape;147;p20"/>
          <p:cNvCxnSpPr/>
          <p:nvPr/>
        </p:nvCxnSpPr>
        <p:spPr>
          <a:xfrm rot="10800000">
            <a:off x="3049600" y="3006825"/>
            <a:ext cx="6057000" cy="48300"/>
          </a:xfrm>
          <a:prstGeom prst="straightConnector1">
            <a:avLst/>
          </a:prstGeom>
          <a:noFill/>
          <a:ln w="28575" cap="flat" cmpd="sng">
            <a:solidFill>
              <a:schemeClr val="dk2"/>
            </a:solidFill>
            <a:prstDash val="solid"/>
            <a:round/>
            <a:headEnd type="none" w="med" len="med"/>
            <a:tailEnd type="none" w="med" len="med"/>
          </a:ln>
        </p:spPr>
      </p:cxnSp>
      <p:sp>
        <p:nvSpPr>
          <p:cNvPr id="148" name="Google Shape;148;p20"/>
          <p:cNvSpPr txBox="1"/>
          <p:nvPr/>
        </p:nvSpPr>
        <p:spPr>
          <a:xfrm>
            <a:off x="77275" y="2221900"/>
            <a:ext cx="118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Archive-It search</a:t>
            </a:r>
            <a:endParaRPr/>
          </a:p>
        </p:txBody>
      </p:sp>
      <p:sp>
        <p:nvSpPr>
          <p:cNvPr id="149" name="Google Shape;149;p20"/>
          <p:cNvSpPr txBox="1"/>
          <p:nvPr/>
        </p:nvSpPr>
        <p:spPr>
          <a:xfrm>
            <a:off x="7974300" y="3263425"/>
            <a:ext cx="1394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5"/>
              </a:rPr>
              <a:t>Wayback Machine collection search</a:t>
            </a:r>
            <a:endParaRPr/>
          </a:p>
        </p:txBody>
      </p:sp>
      <p:sp>
        <p:nvSpPr>
          <p:cNvPr id="150" name="Google Shape;150;p20"/>
          <p:cNvSpPr txBox="1"/>
          <p:nvPr/>
        </p:nvSpPr>
        <p:spPr>
          <a:xfrm>
            <a:off x="8049075" y="1693125"/>
            <a:ext cx="1095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6"/>
              </a:rPr>
              <a:t>Portuguese Web Archive search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311700" y="406450"/>
            <a:ext cx="8520600" cy="10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Finding </a:t>
            </a:r>
            <a:r>
              <a:rPr lang="en" u="sng"/>
              <a:t>when</a:t>
            </a:r>
            <a:r>
              <a:rPr lang="en"/>
              <a:t> “anthropogenic” was deleted from this webpage isn’t possible with the current interfaces</a:t>
            </a:r>
            <a:endParaRPr/>
          </a:p>
        </p:txBody>
      </p:sp>
      <p:sp>
        <p:nvSpPr>
          <p:cNvPr id="156" name="Google Shape;15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7" name="Google Shape;157;p21"/>
          <p:cNvSpPr txBox="1">
            <a:spLocks noGrp="1"/>
          </p:cNvSpPr>
          <p:nvPr>
            <p:ph type="subTitle" idx="2"/>
          </p:nvPr>
        </p:nvSpPr>
        <p:spPr>
          <a:xfrm>
            <a:off x="-5800" y="4652300"/>
            <a:ext cx="8520600" cy="480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@WebSciDL     @lesley_elis                                          ACM/IEEE JCDL 2023            </a:t>
            </a:r>
            <a:endParaRPr/>
          </a:p>
        </p:txBody>
      </p:sp>
      <p:sp>
        <p:nvSpPr>
          <p:cNvPr id="158" name="Google Shape;158;p21"/>
          <p:cNvSpPr txBox="1"/>
          <p:nvPr/>
        </p:nvSpPr>
        <p:spPr>
          <a:xfrm>
            <a:off x="214925" y="4305925"/>
            <a:ext cx="8617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3"/>
              </a:rPr>
              <a:t>https://web.archive.org/web/diff/20160423153343/20200423215056/http://www.esrl.noaa.gov/gmd/obop/thd/</a:t>
            </a:r>
            <a:r>
              <a:rPr lang="en" sz="900"/>
              <a:t> </a:t>
            </a:r>
            <a:endParaRPr sz="900"/>
          </a:p>
        </p:txBody>
      </p:sp>
      <p:sp>
        <p:nvSpPr>
          <p:cNvPr id="159" name="Google Shape;159;p21"/>
          <p:cNvSpPr txBox="1"/>
          <p:nvPr/>
        </p:nvSpPr>
        <p:spPr>
          <a:xfrm>
            <a:off x="1328950" y="2103450"/>
            <a:ext cx="18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21"/>
          <p:cNvSpPr txBox="1"/>
          <p:nvPr/>
        </p:nvSpPr>
        <p:spPr>
          <a:xfrm>
            <a:off x="19800" y="2246275"/>
            <a:ext cx="154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4-year timespan</a:t>
            </a:r>
            <a:endParaRPr/>
          </a:p>
        </p:txBody>
      </p:sp>
      <p:pic>
        <p:nvPicPr>
          <p:cNvPr id="161" name="Google Shape;161;p21"/>
          <p:cNvPicPr preferRelativeResize="0"/>
          <p:nvPr/>
        </p:nvPicPr>
        <p:blipFill rotWithShape="1">
          <a:blip r:embed="rId4">
            <a:alphaModFix amt="69000"/>
          </a:blip>
          <a:srcRect b="22124"/>
          <a:stretch/>
        </p:blipFill>
        <p:spPr>
          <a:xfrm>
            <a:off x="2332863" y="2646463"/>
            <a:ext cx="4478273" cy="1653526"/>
          </a:xfrm>
          <a:prstGeom prst="rect">
            <a:avLst/>
          </a:prstGeom>
          <a:noFill/>
          <a:ln>
            <a:noFill/>
          </a:ln>
        </p:spPr>
      </p:pic>
      <p:pic>
        <p:nvPicPr>
          <p:cNvPr id="162" name="Google Shape;162;p21"/>
          <p:cNvPicPr preferRelativeResize="0"/>
          <p:nvPr/>
        </p:nvPicPr>
        <p:blipFill>
          <a:blip r:embed="rId5">
            <a:alphaModFix/>
          </a:blip>
          <a:stretch>
            <a:fillRect/>
          </a:stretch>
        </p:blipFill>
        <p:spPr>
          <a:xfrm>
            <a:off x="1983700" y="1411700"/>
            <a:ext cx="5176590" cy="1230825"/>
          </a:xfrm>
          <a:prstGeom prst="rect">
            <a:avLst/>
          </a:prstGeom>
          <a:noFill/>
          <a:ln>
            <a:noFill/>
          </a:ln>
        </p:spPr>
      </p:pic>
      <p:sp>
        <p:nvSpPr>
          <p:cNvPr id="163" name="Google Shape;163;p21"/>
          <p:cNvSpPr/>
          <p:nvPr/>
        </p:nvSpPr>
        <p:spPr>
          <a:xfrm flipH="1">
            <a:off x="2499425" y="3527575"/>
            <a:ext cx="381900" cy="100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21"/>
          <p:cNvCxnSpPr>
            <a:stCxn id="160" idx="3"/>
          </p:cNvCxnSpPr>
          <p:nvPr/>
        </p:nvCxnSpPr>
        <p:spPr>
          <a:xfrm>
            <a:off x="1560900" y="2446375"/>
            <a:ext cx="515400" cy="81000"/>
          </a:xfrm>
          <a:prstGeom prst="straightConnector1">
            <a:avLst/>
          </a:prstGeom>
          <a:noFill/>
          <a:ln w="9525" cap="flat" cmpd="sng">
            <a:solidFill>
              <a:srgbClr val="FF0000"/>
            </a:solidFill>
            <a:prstDash val="solid"/>
            <a:round/>
            <a:headEnd type="none" w="med" len="med"/>
            <a:tailEnd type="triangle" w="med" len="med"/>
          </a:ln>
        </p:spPr>
      </p:cxnSp>
      <p:pic>
        <p:nvPicPr>
          <p:cNvPr id="165" name="Google Shape;165;p21"/>
          <p:cNvPicPr preferRelativeResize="0"/>
          <p:nvPr/>
        </p:nvPicPr>
        <p:blipFill rotWithShape="1">
          <a:blip r:embed="rId4">
            <a:alphaModFix/>
          </a:blip>
          <a:srcRect l="3104" t="38160" r="51647" b="45929"/>
          <a:stretch/>
        </p:blipFill>
        <p:spPr>
          <a:xfrm>
            <a:off x="93750" y="3337550"/>
            <a:ext cx="4478251" cy="746586"/>
          </a:xfrm>
          <a:prstGeom prst="rect">
            <a:avLst/>
          </a:prstGeom>
          <a:noFill/>
          <a:ln w="19050" cap="flat" cmpd="sng">
            <a:solidFill>
              <a:schemeClr val="dk2"/>
            </a:solidFill>
            <a:prstDash val="solid"/>
            <a:round/>
            <a:headEnd type="none" w="sm" len="sm"/>
            <a:tailEnd type="none" w="sm" len="sm"/>
          </a:ln>
        </p:spPr>
      </p:pic>
      <p:pic>
        <p:nvPicPr>
          <p:cNvPr id="166" name="Google Shape;166;p21"/>
          <p:cNvPicPr preferRelativeResize="0"/>
          <p:nvPr/>
        </p:nvPicPr>
        <p:blipFill rotWithShape="1">
          <a:blip r:embed="rId4">
            <a:alphaModFix/>
          </a:blip>
          <a:srcRect l="52139" t="55254" b="22124"/>
          <a:stretch/>
        </p:blipFill>
        <p:spPr>
          <a:xfrm>
            <a:off x="4744545" y="3337557"/>
            <a:ext cx="3886227" cy="870849"/>
          </a:xfrm>
          <a:prstGeom prst="rect">
            <a:avLst/>
          </a:prstGeom>
          <a:noFill/>
          <a:ln w="19050" cap="flat" cmpd="sng">
            <a:solidFill>
              <a:schemeClr val="dk2"/>
            </a:solidFill>
            <a:prstDash val="solid"/>
            <a:round/>
            <a:headEnd type="none" w="sm" len="sm"/>
            <a:tailEnd type="none" w="sm" len="sm"/>
          </a:ln>
        </p:spPr>
      </p:pic>
      <p:sp>
        <p:nvSpPr>
          <p:cNvPr id="167" name="Google Shape;167;p21"/>
          <p:cNvSpPr/>
          <p:nvPr/>
        </p:nvSpPr>
        <p:spPr>
          <a:xfrm rot="10800000" flipH="1">
            <a:off x="139500" y="3551825"/>
            <a:ext cx="875400" cy="192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lain Gradient Layou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3301</TotalTime>
  <Words>3511</Words>
  <Application>Microsoft Office PowerPoint</Application>
  <PresentationFormat>On-screen Show (16:9)</PresentationFormat>
  <Paragraphs>357</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Lato</vt:lpstr>
      <vt:lpstr>Arial</vt:lpstr>
      <vt:lpstr>Calibri</vt:lpstr>
      <vt:lpstr>Plain Gradient Layout</vt:lpstr>
      <vt:lpstr>PowerPoint Presentation</vt:lpstr>
      <vt:lpstr>Web archives preserve historical versions of webpages</vt:lpstr>
      <vt:lpstr>Journalists use web archives to view change over time</vt:lpstr>
      <vt:lpstr>Researchers and the public are both interested in how government websites change between administrations</vt:lpstr>
      <vt:lpstr>But, finding historical content changes in webpages is hard with the current available interfaces  </vt:lpstr>
      <vt:lpstr>Many web archives only include URI lookup of holdings rather than full-text search </vt:lpstr>
      <vt:lpstr>Determining how this page has changed over time isn’t possible from the current search results pages</vt:lpstr>
      <vt:lpstr>None of the current interfaces can query for terms that have been removed from webpages</vt:lpstr>
      <vt:lpstr>Finding when “anthropogenic” was deleted from this webpage isn’t possible with the current interfaces</vt:lpstr>
      <vt:lpstr>With so much change in this diff, it’s hard to see that “pollution” was deleted from this webpage</vt:lpstr>
      <vt:lpstr>We made a new search interface for web archives to make changes in webpages discoverable</vt:lpstr>
      <vt:lpstr>Users can view the change in context using our new animation tool</vt:lpstr>
      <vt:lpstr>The architecture design for the change-text search engine includes acquisition, indexing, and replay</vt:lpstr>
      <vt:lpstr>Mementos in public web archives can be synthesized into WARC files using Hypercane</vt:lpstr>
      <vt:lpstr>A Lucene index stores the webpage text and change text calculations</vt:lpstr>
      <vt:lpstr>The PyWB CDX index stores the replay information </vt:lpstr>
      <vt:lpstr>Multiple versions of webpages are grouped together in the SERP to show the differences over time</vt:lpstr>
      <vt:lpstr>Users can view differences on a webpage over time using a sliding diff tool</vt:lpstr>
      <vt:lpstr>Users can incrementally view changes in context with the animated differences tool</vt:lpstr>
      <vt:lpstr>We evaluated this search interface with the EDGI US federal environmental agency websites dataset</vt:lpstr>
      <vt:lpstr>Indexable paired mementos both have a 200 OK status code</vt:lpstr>
      <vt:lpstr>The EDGI dataset is well-suited for this evaluation because the paired mementos contain known changes</vt:lpstr>
      <vt:lpstr>We increased the amount of potentially indexable pairs by 50% by querying multiple web archives</vt:lpstr>
      <vt:lpstr>Most of these new indexable paired mementos are located at the Library of Congress web archive</vt:lpstr>
      <vt:lpstr>It’s important to have multiple web archives, because any single web archive’s availability is not guaranteed</vt:lpstr>
      <vt:lpstr>A crawl conducted by the Portuguese Web Archive in May 2016 is not available at other web archives</vt:lpstr>
      <vt:lpstr>We indexed a sample of 1,000 paired mementos from the dataset</vt:lpstr>
      <vt:lpstr>Indexing allows for the discovery and ranking of deleted terms across the corpus</vt:lpstr>
      <vt:lpstr>Future work will enhance the capabilities of the change text system and evaluate its effectiveness</vt:lpstr>
      <vt:lpstr>Conclusion: Search interfaces for web archives should meaningfully group pages without hiding changes</vt:lpstr>
      <vt:lpstr>PowerPoint Presentation</vt:lpstr>
      <vt:lpstr>Web archives preserve historical versions of webpages</vt:lpstr>
      <vt:lpstr>Users can view differences over time using the sliding diff tool</vt:lpstr>
      <vt:lpstr>Users can view differences over time using the sliding diff tool</vt:lpstr>
      <vt:lpstr>Full list of newly detected common deleted terms</vt:lpstr>
      <vt:lpstr>EDGI terms that are also in the top 100 deleted terms</vt:lpstr>
      <vt:lpstr>An animated deletion gives the user more time to process each group of changes to a webpage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FREW, LESLEY E.</cp:lastModifiedBy>
  <cp:revision>3</cp:revision>
  <dcterms:modified xsi:type="dcterms:W3CDTF">2023-06-27T04:13:00Z</dcterms:modified>
</cp:coreProperties>
</file>